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embeddings/oleObject1.bin" ContentType="application/vnd.openxmlformats-officedocument.oleObject"/>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sldIdLst>
    <p:sldId id="256" r:id="rId2"/>
    <p:sldId id="550" r:id="rId3"/>
    <p:sldId id="557" r:id="rId4"/>
    <p:sldId id="558" r:id="rId5"/>
    <p:sldId id="559" r:id="rId6"/>
    <p:sldId id="566" r:id="rId7"/>
    <p:sldId id="463" r:id="rId8"/>
    <p:sldId id="514" r:id="rId9"/>
    <p:sldId id="466" r:id="rId10"/>
    <p:sldId id="471" r:id="rId11"/>
    <p:sldId id="470" r:id="rId12"/>
    <p:sldId id="575" r:id="rId13"/>
    <p:sldId id="431" r:id="rId14"/>
    <p:sldId id="458" r:id="rId15"/>
    <p:sldId id="459" r:id="rId16"/>
    <p:sldId id="584" r:id="rId17"/>
    <p:sldId id="258" r:id="rId18"/>
    <p:sldId id="259" r:id="rId19"/>
    <p:sldId id="260" r:id="rId20"/>
    <p:sldId id="266" r:id="rId21"/>
    <p:sldId id="543" r:id="rId22"/>
    <p:sldId id="544" r:id="rId23"/>
    <p:sldId id="261" r:id="rId24"/>
    <p:sldId id="262" r:id="rId25"/>
    <p:sldId id="428" r:id="rId26"/>
    <p:sldId id="585" r:id="rId27"/>
    <p:sldId id="586" r:id="rId28"/>
    <p:sldId id="587" r:id="rId29"/>
    <p:sldId id="377" r:id="rId30"/>
    <p:sldId id="588" r:id="rId31"/>
    <p:sldId id="589" r:id="rId32"/>
    <p:sldId id="590" r:id="rId33"/>
    <p:sldId id="591" r:id="rId34"/>
    <p:sldId id="592" r:id="rId35"/>
    <p:sldId id="593" r:id="rId36"/>
    <p:sldId id="594" r:id="rId37"/>
    <p:sldId id="595" r:id="rId38"/>
    <p:sldId id="596" r:id="rId39"/>
    <p:sldId id="597" r:id="rId40"/>
    <p:sldId id="598" r:id="rId41"/>
    <p:sldId id="599" r:id="rId42"/>
    <p:sldId id="600" r:id="rId43"/>
    <p:sldId id="601" r:id="rId44"/>
    <p:sldId id="602" r:id="rId45"/>
    <p:sldId id="603" r:id="rId46"/>
    <p:sldId id="604" r:id="rId47"/>
    <p:sldId id="605" r:id="rId48"/>
    <p:sldId id="606" r:id="rId49"/>
    <p:sldId id="607" r:id="rId50"/>
    <p:sldId id="608" r:id="rId51"/>
    <p:sldId id="609" r:id="rId52"/>
    <p:sldId id="610" r:id="rId53"/>
    <p:sldId id="611" r:id="rId54"/>
    <p:sldId id="612" r:id="rId55"/>
    <p:sldId id="613" r:id="rId56"/>
    <p:sldId id="614" r:id="rId57"/>
    <p:sldId id="615" r:id="rId58"/>
    <p:sldId id="385" r:id="rId59"/>
    <p:sldId id="545" r:id="rId60"/>
    <p:sldId id="546" r:id="rId61"/>
    <p:sldId id="547" r:id="rId62"/>
    <p:sldId id="387" r:id="rId63"/>
    <p:sldId id="388" r:id="rId64"/>
    <p:sldId id="389" r:id="rId65"/>
    <p:sldId id="390" r:id="rId66"/>
    <p:sldId id="391" r:id="rId67"/>
    <p:sldId id="392" r:id="rId68"/>
    <p:sldId id="393" r:id="rId69"/>
    <p:sldId id="394" r:id="rId70"/>
    <p:sldId id="395" r:id="rId71"/>
    <p:sldId id="396" r:id="rId72"/>
    <p:sldId id="403" r:id="rId73"/>
    <p:sldId id="404" r:id="rId74"/>
    <p:sldId id="405" r:id="rId75"/>
    <p:sldId id="616" r:id="rId76"/>
    <p:sldId id="617" r:id="rId77"/>
    <p:sldId id="618" r:id="rId78"/>
    <p:sldId id="626" r:id="rId79"/>
    <p:sldId id="432" r:id="rId80"/>
    <p:sldId id="433" r:id="rId81"/>
    <p:sldId id="434" r:id="rId82"/>
    <p:sldId id="435" r:id="rId83"/>
    <p:sldId id="484" r:id="rId84"/>
    <p:sldId id="447" r:id="rId85"/>
    <p:sldId id="448" r:id="rId86"/>
    <p:sldId id="521" r:id="rId87"/>
    <p:sldId id="625" r:id="rId88"/>
    <p:sldId id="522" r:id="rId89"/>
    <p:sldId id="460" r:id="rId90"/>
    <p:sldId id="538" r:id="rId91"/>
    <p:sldId id="437" r:id="rId92"/>
    <p:sldId id="438" r:id="rId93"/>
    <p:sldId id="439" r:id="rId94"/>
    <p:sldId id="537" r:id="rId95"/>
    <p:sldId id="523" r:id="rId96"/>
    <p:sldId id="524" r:id="rId97"/>
    <p:sldId id="628" r:id="rId98"/>
    <p:sldId id="442" r:id="rId99"/>
    <p:sldId id="443" r:id="rId100"/>
    <p:sldId id="444" r:id="rId101"/>
    <p:sldId id="445" r:id="rId102"/>
    <p:sldId id="446" r:id="rId103"/>
    <p:sldId id="627" r:id="rId104"/>
    <p:sldId id="629" r:id="rId1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 id="550"/>
          </p14:sldIdLst>
        </p14:section>
        <p14:section name="RNA-Seq generation" id="{01C9B4F4-E0CD-AB4A-95E6-EC422ED6907C}">
          <p14:sldIdLst>
            <p14:sldId id="557"/>
            <p14:sldId id="558"/>
            <p14:sldId id="559"/>
            <p14:sldId id="566"/>
            <p14:sldId id="463"/>
            <p14:sldId id="514"/>
            <p14:sldId id="466"/>
            <p14:sldId id="471"/>
            <p14:sldId id="470"/>
            <p14:sldId id="575"/>
            <p14:sldId id="431"/>
            <p14:sldId id="458"/>
            <p14:sldId id="459"/>
          </p14:sldIdLst>
        </p14:section>
        <p14:section name="Transcript Reconstruction from RNA-Seq" id="{5DBB0234-9839-6440-9ACA-3189ECA0E274}">
          <p14:sldIdLst>
            <p14:sldId id="584"/>
            <p14:sldId id="258"/>
            <p14:sldId id="259"/>
            <p14:sldId id="260"/>
            <p14:sldId id="266"/>
            <p14:sldId id="543"/>
            <p14:sldId id="544"/>
            <p14:sldId id="261"/>
            <p14:sldId id="262"/>
            <p14:sldId id="428"/>
            <p14:sldId id="585"/>
            <p14:sldId id="586"/>
            <p14:sldId id="587"/>
          </p14:sldIdLst>
        </p14:section>
        <p14:section name="de novo reconstruction" id="{1DC2AB2B-D12F-274D-9BE5-3752FCB7A125}">
          <p14:sldIdLst>
            <p14:sldId id="37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Lst>
        </p14:section>
        <p14:section name="Trinity" id="{AEC61EEC-DF29-6A43-A816-F44E6A8027E2}">
          <p14:sldIdLst>
            <p14:sldId id="615"/>
            <p14:sldId id="385"/>
            <p14:sldId id="545"/>
            <p14:sldId id="546"/>
            <p14:sldId id="547"/>
            <p14:sldId id="387"/>
            <p14:sldId id="388"/>
            <p14:sldId id="389"/>
            <p14:sldId id="390"/>
            <p14:sldId id="391"/>
            <p14:sldId id="392"/>
            <p14:sldId id="393"/>
            <p14:sldId id="394"/>
            <p14:sldId id="395"/>
            <p14:sldId id="396"/>
            <p14:sldId id="403"/>
            <p14:sldId id="404"/>
            <p14:sldId id="405"/>
            <p14:sldId id="616"/>
            <p14:sldId id="617"/>
            <p14:sldId id="618"/>
            <p14:sldId id="626"/>
          </p14:sldIdLst>
        </p14:section>
        <p14:section name="Quantitation" id="{270C9F00-3112-6847-A762-DAB0D3032FF4}">
          <p14:sldIdLst>
            <p14:sldId id="432"/>
            <p14:sldId id="433"/>
            <p14:sldId id="434"/>
            <p14:sldId id="435"/>
            <p14:sldId id="484"/>
          </p14:sldIdLst>
        </p14:section>
        <p14:section name="Mapping Uncertainty and EM" id="{C055CC5F-7FBB-4D4B-9019-E10A8D999168}">
          <p14:sldIdLst>
            <p14:sldId id="447"/>
            <p14:sldId id="448"/>
            <p14:sldId id="521"/>
            <p14:sldId id="625"/>
          </p14:sldIdLst>
        </p14:section>
        <p14:section name="Differential Expression" id="{4CEC138C-E33E-0F40-8E7E-B54106C594C6}">
          <p14:sldIdLst>
            <p14:sldId id="522"/>
            <p14:sldId id="460"/>
            <p14:sldId id="538"/>
            <p14:sldId id="437"/>
            <p14:sldId id="438"/>
            <p14:sldId id="439"/>
            <p14:sldId id="537"/>
            <p14:sldId id="523"/>
            <p14:sldId id="524"/>
            <p14:sldId id="628"/>
          </p14:sldIdLst>
        </p14:section>
        <p14:section name="visualize DE plots" id="{ACEC6EF7-2827-CB48-811A-42BF7F3330E3}">
          <p14:sldIdLst>
            <p14:sldId id="442"/>
            <p14:sldId id="443"/>
            <p14:sldId id="444"/>
            <p14:sldId id="445"/>
          </p14:sldIdLst>
        </p14:section>
        <p14:section name="Final Summary" id="{BAA1D3C1-550B-5240-88EA-045006301613}">
          <p14:sldIdLst>
            <p14:sldId id="446"/>
            <p14:sldId id="627"/>
            <p14:sldId id="62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0001"/>
    <a:srgbClr val="0F7535"/>
    <a:srgbClr val="2B3991"/>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37" autoAdjust="0"/>
  </p:normalViewPr>
  <p:slideViewPr>
    <p:cSldViewPr snapToGrid="0" snapToObjects="1">
      <p:cViewPr>
        <p:scale>
          <a:sx n="81" d="100"/>
          <a:sy n="81" d="100"/>
        </p:scale>
        <p:origin x="-1616" y="-424"/>
      </p:cViewPr>
      <p:guideLst>
        <p:guide orient="horz" pos="2160"/>
        <p:guide pos="2880"/>
      </p:guideLst>
    </p:cSldViewPr>
  </p:slideViewPr>
  <p:notesTextViewPr>
    <p:cViewPr>
      <p:scale>
        <a:sx n="100" d="100"/>
        <a:sy n="100" d="100"/>
      </p:scale>
      <p:origin x="0" y="0"/>
    </p:cViewPr>
  </p:notesTextViewPr>
  <p:sorterViewPr>
    <p:cViewPr>
      <p:scale>
        <a:sx n="89" d="100"/>
        <a:sy n="89" d="100"/>
      </p:scale>
      <p:origin x="0" y="3712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Since the advent of RNA-</a:t>
            </a:r>
            <a:r>
              <a:rPr lang="en-US" baseline="0" dirty="0" err="1" smtClean="0"/>
              <a:t>Seq</a:t>
            </a:r>
            <a:r>
              <a:rPr lang="en-US" baseline="0" dirty="0" smtClean="0"/>
              <a:t> about a decade ago, there has been great progress in the development of bioinformatics tools for performing all of these operations, supporting both genome-guided and genome-free transcriptome reconstruction and analysis.</a:t>
            </a:r>
          </a:p>
          <a:p>
            <a:endParaRPr lang="en-US" baseline="0" dirty="0" smtClean="0"/>
          </a:p>
          <a:p>
            <a:r>
              <a:rPr lang="en-US" baseline="0" dirty="0" smtClean="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Both the genome-guided and genome-free transcript reconstruction approaches share some common algorithmic techniques.</a:t>
            </a:r>
          </a:p>
          <a:p>
            <a:r>
              <a:rPr lang="en-US" baseline="0" dirty="0" smtClean="0"/>
              <a:t>----</a:t>
            </a:r>
          </a:p>
          <a:p>
            <a:endParaRPr lang="en-US" baseline="0" dirty="0" smtClean="0"/>
          </a:p>
          <a:p>
            <a:r>
              <a:rPr lang="en-US" baseline="0" dirty="0" smtClean="0"/>
              <a:t>A general features of these algorithms is to encode read sequences, read order, orientation, and overlap information </a:t>
            </a:r>
          </a:p>
          <a:p>
            <a:r>
              <a:rPr lang="en-US" baseline="0" dirty="0" smtClean="0"/>
              <a:t>---</a:t>
            </a:r>
          </a:p>
          <a:p>
            <a:endParaRPr lang="en-US" baseline="0" dirty="0" smtClean="0"/>
          </a:p>
          <a:p>
            <a:r>
              <a:rPr lang="en-US" baseline="0" dirty="0" smtClean="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RNA-Seq is a powerful technology for identifying</a:t>
            </a:r>
            <a:r>
              <a:rPr lang="en-US" baseline="0" dirty="0" smtClean="0"/>
              <a:t> genes and profiling gene expression in any living organism.  </a:t>
            </a:r>
          </a:p>
          <a:p>
            <a:r>
              <a:rPr lang="en-US" baseline="0" dirty="0" smtClean="0"/>
              <a:t>----</a:t>
            </a:r>
          </a:p>
          <a:p>
            <a:endParaRPr lang="en-US" baseline="0" dirty="0" smtClean="0"/>
          </a:p>
          <a:p>
            <a:r>
              <a:rPr lang="en-US" baseline="0" dirty="0" smtClean="0"/>
              <a:t>It just requires that you can collect RNA molecules from your sample of interest, convert it to </a:t>
            </a:r>
            <a:r>
              <a:rPr lang="en-US" baseline="0" dirty="0" err="1" smtClean="0"/>
              <a:t>cDNA</a:t>
            </a:r>
            <a:r>
              <a:rPr lang="en-US" baseline="0" dirty="0" smtClean="0"/>
              <a:t>,</a:t>
            </a:r>
          </a:p>
          <a:p>
            <a:r>
              <a:rPr lang="en-US" baseline="0" dirty="0" smtClean="0"/>
              <a:t>---</a:t>
            </a:r>
          </a:p>
          <a:p>
            <a:endParaRPr lang="en-US" baseline="0" dirty="0" smtClean="0"/>
          </a:p>
          <a:p>
            <a:r>
              <a:rPr lang="en-US" baseline="0" dirty="0" smtClean="0"/>
              <a:t> and then perform high throughput sequencing using your favorite next-generation sequencing technology.</a:t>
            </a:r>
          </a:p>
          <a:p>
            <a:endParaRPr lang="en-US" baseline="0" dirty="0" smtClean="0"/>
          </a:p>
          <a:p>
            <a:endParaRPr lang="en-US" baseline="0" dirty="0" smtClean="0"/>
          </a:p>
          <a:p>
            <a:r>
              <a:rPr lang="en-US" baseline="0" dirty="0" smtClean="0"/>
              <a:t># image from:  http://</a:t>
            </a:r>
            <a:r>
              <a:rPr lang="en-US" baseline="0" dirty="0" err="1" smtClean="0"/>
              <a:t>tolweb.org</a:t>
            </a:r>
            <a:r>
              <a:rPr lang="en-US" baseline="0" dirty="0" smtClean="0"/>
              <a:t>/tree/</a:t>
            </a:r>
            <a:r>
              <a:rPr lang="en-US" baseline="0" dirty="0" err="1" smtClean="0"/>
              <a:t>home.pages</a:t>
            </a:r>
            <a:r>
              <a:rPr lang="en-US" baseline="0" dirty="0" smtClean="0"/>
              <a:t>/</a:t>
            </a:r>
            <a:r>
              <a:rPr lang="en-US" baseline="0" dirty="0" err="1" smtClean="0"/>
              <a:t>aboutoverview.html#imguse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D8086E8-DCC1-3F49-AF4A-9D53C1225A76}" type="slidenum">
              <a:rPr lang="en-US" smtClean="0"/>
              <a:t>3</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Full length transcripts are then reconstructed by traversing a directed path in the graph, guided by characteristics of the original reads including mate-pair constraints.</a:t>
            </a:r>
          </a:p>
          <a:p>
            <a:endParaRPr lang="en-US" baseline="0" dirty="0" smtClean="0"/>
          </a:p>
          <a:p>
            <a:r>
              <a:rPr lang="en-US" baseline="0" dirty="0" smtClean="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these next sections, I’ll provide an overview of the Trinity assembly algorithm. </a:t>
            </a:r>
          </a:p>
          <a:p>
            <a:endParaRPr lang="en-US" baseline="0" dirty="0" smtClean="0"/>
          </a:p>
          <a:p>
            <a:r>
              <a:rPr lang="en-US" baseline="0" dirty="0" smtClean="0"/>
              <a:t>It’s not necessary to understand all the details of the Trinity algorithm in order to effectively use the software. If you want to, you can think of it as a black box with read sequences as input and assembled transcript </a:t>
            </a:r>
            <a:r>
              <a:rPr lang="en-US" baseline="0" dirty="0" err="1" smtClean="0"/>
              <a:t>contigs</a:t>
            </a:r>
            <a:r>
              <a:rPr lang="en-US" baseline="0" dirty="0" smtClean="0"/>
              <a:t> as output, but it is useful to understand what is happening at the various stages of the assembly when monitoring its execution or trying to </a:t>
            </a:r>
            <a:r>
              <a:rPr lang="en-US" baseline="0" smtClean="0"/>
              <a:t>troubleshoot various aspects </a:t>
            </a:r>
            <a:r>
              <a:rPr lang="en-US" baseline="0" dirty="0" smtClean="0"/>
              <a:t>of its behavior.</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29</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case of genome-guided transcript reconstruction, the reads are</a:t>
            </a:r>
            <a:r>
              <a:rPr lang="en-US" baseline="0" dirty="0" smtClean="0"/>
              <a:t> aligned to the genome instead of being aligning to each other, and so we don’t encounter this scalability problem.  </a:t>
            </a:r>
          </a:p>
          <a:p>
            <a:endParaRPr lang="en-US" baseline="0" dirty="0" smtClean="0"/>
          </a:p>
          <a:p>
            <a:r>
              <a:rPr lang="en-US" baseline="0" dirty="0" smtClean="0"/>
              <a:t>Here, the genome provides a scaffold by which the reads are ordered, oriented, and their overlaps are readily defined according to genomic location.</a:t>
            </a:r>
          </a:p>
          <a:p>
            <a:endParaRPr lang="en-US" baseline="0" dirty="0" smtClean="0"/>
          </a:p>
          <a:p>
            <a:r>
              <a:rPr lang="en-US" dirty="0" smtClean="0"/>
              <a:t>Here’s an</a:t>
            </a:r>
            <a:r>
              <a:rPr lang="en-US" baseline="0" dirty="0" smtClean="0"/>
              <a:t> example of a region of the genome where RNA-</a:t>
            </a:r>
            <a:r>
              <a:rPr lang="en-US" baseline="0" dirty="0" err="1" smtClean="0"/>
              <a:t>Seq</a:t>
            </a:r>
            <a:r>
              <a:rPr lang="en-US" baseline="0" dirty="0" smtClean="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and we see stacks of reads piling up at locations throughout this locus.</a:t>
            </a:r>
          </a:p>
          <a:p>
            <a:endParaRPr lang="en-US" baseline="0" dirty="0" smtClean="0"/>
          </a:p>
          <a:p>
            <a:r>
              <a:rPr lang="en-US" dirty="0" smtClean="0"/>
              <a:t>The piles of alignment segments</a:t>
            </a:r>
            <a:r>
              <a:rPr lang="en-US" baseline="0" dirty="0" smtClean="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And the large gaps</a:t>
            </a:r>
            <a:r>
              <a:rPr lang="en-US" baseline="0" dirty="0" smtClean="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In some cases, candidate</a:t>
            </a:r>
            <a:r>
              <a:rPr lang="en-US" baseline="0" dirty="0" smtClean="0"/>
              <a:t> introns are found to overlap but have different end points, and this provides evidence of alternative splicing.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33</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As</a:t>
            </a:r>
            <a:r>
              <a:rPr lang="en-US" baseline="0" dirty="0" smtClean="0"/>
              <a:t> discussed earlier, in order to assemble transcripts we’re going to encode the RNA-</a:t>
            </a:r>
            <a:r>
              <a:rPr lang="en-US" baseline="0" dirty="0" err="1" smtClean="0"/>
              <a:t>Seq</a:t>
            </a:r>
            <a:r>
              <a:rPr lang="en-US" baseline="0" dirty="0" smtClean="0"/>
              <a:t> data into a directed graph. </a:t>
            </a:r>
          </a:p>
          <a:p>
            <a:endParaRPr lang="en-US" baseline="0" dirty="0" smtClean="0"/>
          </a:p>
          <a:p>
            <a:r>
              <a:rPr lang="en-US" baseline="0" dirty="0" smtClean="0"/>
              <a:t>Based on the RNA-</a:t>
            </a:r>
            <a:r>
              <a:rPr lang="en-US" baseline="0" dirty="0" err="1" smtClean="0"/>
              <a:t>Seq</a:t>
            </a:r>
            <a:r>
              <a:rPr lang="en-US" baseline="0" dirty="0" smtClean="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34</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carefully, we can find examples of individual reads aligning to</a:t>
            </a:r>
            <a:r>
              <a:rPr lang="en-US" baseline="0" dirty="0" smtClean="0"/>
              <a:t> the genome and providing evidence for multiple introns and exons, and so we know that those introns and exons should be connected in the final transcript reconstructions.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35</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identify all such unique splice patterns provided by the reads, and start building our graph using the splice patterns as nodes.</a:t>
            </a:r>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36</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this for all unique splice patterns.  Here, the number of splice patterns is just a small fraction of the total number of aligned reads,</a:t>
            </a:r>
            <a:r>
              <a:rPr lang="en-US" baseline="0" dirty="0" smtClean="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37</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6</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incorporate edges into the graph, drawing an edge between splice patterns that overlap and are compatible, that is to say that they</a:t>
            </a:r>
            <a:r>
              <a:rPr lang="en-US" baseline="0" dirty="0" smtClean="0"/>
              <a:t> could have come from the same transcript isoform.   These are all cases where the splice patterns overlap and if there are introns in the overlapping region, those introns have identical splice sites.</a:t>
            </a:r>
          </a:p>
          <a:p>
            <a:endParaRPr lang="en-US" baseline="0" dirty="0" smtClean="0"/>
          </a:p>
          <a:p>
            <a:r>
              <a:rPr lang="en-US" baseline="0" dirty="0" smtClean="0"/>
              <a:t>For example, these top two alignment patterns overlap and they don’t conflict in their region of overlap.  They could have come from the same transcript isoform, and so we can draw an edge between them.</a:t>
            </a:r>
          </a:p>
          <a:p>
            <a:r>
              <a:rPr lang="en-US" baseline="0" dirty="0" smtClean="0"/>
              <a:t>----</a:t>
            </a:r>
          </a:p>
          <a:p>
            <a:endParaRPr lang="en-US" baseline="0" dirty="0" smtClean="0"/>
          </a:p>
          <a:p>
            <a:r>
              <a:rPr lang="en-US" baseline="0" dirty="0" smtClean="0"/>
              <a:t>Similarly, this splicing pattern demonstrates overlap, and the overlapping introns have identical splice sites, so these are deemed compatible, possibly deriving from the same transcript isoform, and we draw an edge between them.  </a:t>
            </a:r>
          </a:p>
          <a:p>
            <a:r>
              <a:rPr lang="en-US" baseline="0" dirty="0" smtClean="0"/>
              <a:t>----</a:t>
            </a:r>
          </a:p>
          <a:p>
            <a:endParaRPr lang="en-US" baseline="0" dirty="0" smtClean="0"/>
          </a:p>
          <a:p>
            <a:r>
              <a:rPr lang="en-US" baseline="0" dirty="0" smtClean="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38</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those</a:t>
            </a:r>
            <a:r>
              <a:rPr lang="en-US" baseline="0" dirty="0" smtClean="0"/>
              <a:t> splice patterns that overlap but have different introns, and these could not have come from the same transcript, so we cannot draw an edge between them in our graph.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39</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we’ve completed our graph, we can then traverse paths through the graph to</a:t>
            </a:r>
            <a:r>
              <a:rPr lang="en-US" baseline="0" dirty="0" smtClean="0"/>
              <a:t> reconstruct candidate isoforms.</a:t>
            </a:r>
          </a:p>
          <a:p>
            <a:endParaRPr lang="en-US" baseline="0" dirty="0" smtClean="0"/>
          </a:p>
          <a:p>
            <a:r>
              <a:rPr lang="en-US" baseline="0" dirty="0" smtClean="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40</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tracing</a:t>
            </a:r>
            <a:r>
              <a:rPr lang="en-US" baseline="0" dirty="0" smtClean="0"/>
              <a:t> each path yields a different transcript structure.</a:t>
            </a:r>
          </a:p>
          <a:p>
            <a:endParaRPr lang="en-US" baseline="0" dirty="0" smtClean="0"/>
          </a:p>
          <a:p>
            <a:r>
              <a:rPr lang="en-US" baseline="0" dirty="0" smtClean="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41</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One way to build such a graph is treat each read a</a:t>
            </a:r>
            <a:r>
              <a:rPr lang="en-US" baseline="0" dirty="0" smtClean="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43</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overlap information,</a:t>
            </a:r>
            <a:r>
              <a:rPr lang="en-US" baseline="0" dirty="0" smtClean="0"/>
              <a:t> we would build an overlap graph with reads as nodes and overlaps as edges.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44</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could then trace the path of overlap</a:t>
            </a:r>
            <a:r>
              <a:rPr lang="en-US" baseline="0" dirty="0" smtClean="0"/>
              <a:t> extensions to assemble the longer sequence</a:t>
            </a:r>
            <a:endParaRPr lang="en-US" dirty="0" smtClean="0"/>
          </a:p>
          <a:p>
            <a:r>
              <a:rPr lang="en-US" dirty="0" smtClean="0"/>
              <a:t>----</a:t>
            </a:r>
          </a:p>
          <a:p>
            <a:endParaRPr lang="en-US" dirty="0" smtClean="0"/>
          </a:p>
          <a:p>
            <a:r>
              <a:rPr lang="en-US" dirty="0" smtClean="0"/>
              <a:t>If there are minor sequence</a:t>
            </a:r>
            <a:r>
              <a:rPr lang="en-US" baseline="0" dirty="0" smtClean="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45</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can be highly effective, but it simply doesn’t scale well for large data sets such as those generated using RNA-Seq.</a:t>
            </a:r>
          </a:p>
          <a:p>
            <a:endParaRPr lang="en-US" baseline="0" dirty="0" smtClean="0"/>
          </a:p>
          <a:p>
            <a:r>
              <a:rPr lang="en-US" baseline="0" dirty="0" smtClean="0"/>
              <a:t>Building the overlap graph involved aligning and comparing each read to every other read.  If we have ‘n’ reads, then this would involve roughly n^2 number of comparisons.</a:t>
            </a:r>
          </a:p>
          <a:p>
            <a:r>
              <a:rPr lang="en-US" baseline="0" dirty="0" smtClean="0"/>
              <a:t>----</a:t>
            </a:r>
          </a:p>
          <a:p>
            <a:endParaRPr lang="en-US" baseline="0" dirty="0" smtClean="0"/>
          </a:p>
          <a:p>
            <a:r>
              <a:rPr lang="en-US" baseline="0" dirty="0" smtClean="0"/>
              <a:t>If we plot the number of pairwise alignments required as a function of the number of reads, we see that the number of alignments grows exponentially.</a:t>
            </a:r>
          </a:p>
          <a:p>
            <a:r>
              <a:rPr lang="en-US" baseline="0" dirty="0" smtClean="0"/>
              <a:t>----</a:t>
            </a:r>
          </a:p>
          <a:p>
            <a:endParaRPr lang="en-US" baseline="0" dirty="0" smtClean="0"/>
          </a:p>
          <a:p>
            <a:r>
              <a:rPr lang="en-US" baseline="0" dirty="0" smtClean="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smtClean="0"/>
              <a:t>Seq</a:t>
            </a:r>
            <a:r>
              <a:rPr lang="en-US" baseline="0" dirty="0" smtClean="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46</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don’t have a genome to align to, we need to be able to assemble</a:t>
            </a:r>
            <a:r>
              <a:rPr lang="en-US" baseline="0" dirty="0" smtClean="0"/>
              <a:t> the reads directly, but we need a way to avoid doing all pairwise alignments between the reads.</a:t>
            </a:r>
          </a:p>
          <a:p>
            <a:r>
              <a:rPr lang="en-US" baseline="0" dirty="0" smtClean="0"/>
              <a:t>----</a:t>
            </a:r>
          </a:p>
          <a:p>
            <a:endParaRPr lang="en-US" baseline="0" dirty="0" smtClean="0"/>
          </a:p>
          <a:p>
            <a:r>
              <a:rPr lang="en-US" baseline="0" dirty="0" smtClean="0"/>
              <a:t>A popular technique for doing de novo assembly of short reads is to leverage a de </a:t>
            </a:r>
            <a:r>
              <a:rPr lang="en-US" baseline="0" dirty="0" err="1" smtClean="0"/>
              <a:t>Bruijn</a:t>
            </a:r>
            <a:r>
              <a:rPr lang="en-US" baseline="0" dirty="0" smtClean="0"/>
              <a:t> graph data structure.   The de </a:t>
            </a:r>
            <a:r>
              <a:rPr lang="en-US" baseline="0" dirty="0" err="1" smtClean="0"/>
              <a:t>Bruijn</a:t>
            </a:r>
            <a:r>
              <a:rPr lang="en-US" baseline="0" dirty="0" smtClean="0"/>
              <a:t> graph was initially applied to genome assembly and was later adopted for transcriptome assembly.  There are some key differences between assembling genomes and assembling transcriptomes using de </a:t>
            </a:r>
            <a:r>
              <a:rPr lang="en-US" baseline="0" dirty="0" err="1" smtClean="0"/>
              <a:t>Bruijn</a:t>
            </a:r>
            <a:r>
              <a:rPr lang="en-US" baseline="0" dirty="0" smtClean="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47</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 </a:t>
            </a:r>
            <a:r>
              <a:rPr lang="en-US" dirty="0" err="1" smtClean="0"/>
              <a:t>Bruijn</a:t>
            </a:r>
            <a:r>
              <a:rPr lang="en-US" baseline="0" dirty="0" smtClean="0"/>
              <a:t> graph represents connectivity between sequences observed within reads, and the overlaps between reads are apparent by the virtue of having shared substrings.</a:t>
            </a:r>
            <a:endParaRPr lang="en-US" dirty="0" smtClean="0"/>
          </a:p>
          <a:p>
            <a:endParaRPr lang="en-US" dirty="0" smtClean="0"/>
          </a:p>
          <a:p>
            <a:endParaRPr lang="en-US" dirty="0" smtClean="0"/>
          </a:p>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t>
            </a:r>
          </a:p>
          <a:p>
            <a:r>
              <a:rPr lang="en-US" baseline="0" dirty="0" smtClean="0"/>
              <a:t>----</a:t>
            </a:r>
          </a:p>
          <a:p>
            <a:endParaRPr lang="en-US" baseline="0" dirty="0" smtClean="0"/>
          </a:p>
          <a:p>
            <a:r>
              <a:rPr lang="en-US" baseline="0" dirty="0" smtClean="0"/>
              <a:t>An ordered list of k-</a:t>
            </a:r>
            <a:r>
              <a:rPr lang="en-US" baseline="0" dirty="0" err="1" smtClean="0"/>
              <a:t>mers</a:t>
            </a:r>
            <a:r>
              <a:rPr lang="en-US" baseline="0" dirty="0" smtClean="0"/>
              <a:t> is generated by scanning a window of length k across the length of the read.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a:t>
            </a:r>
            <a:r>
              <a:rPr lang="en-US" baseline="0" dirty="0" err="1" smtClean="0"/>
              <a:t>kmer</a:t>
            </a:r>
            <a:r>
              <a:rPr lang="en-US" baseline="0" dirty="0" smtClean="0"/>
              <a:t> is extracted from the read sequence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and inserted as a node in our de </a:t>
            </a:r>
            <a:r>
              <a:rPr lang="en-US" dirty="0" err="1" smtClean="0"/>
              <a:t>Bruijn</a:t>
            </a:r>
            <a:r>
              <a:rPr lang="en-US" dirty="0" smtClean="0"/>
              <a:t> graph.  </a:t>
            </a:r>
            <a:r>
              <a:rPr lang="en-US" baseline="0" dirty="0" smtClean="0"/>
              <a:t> This graph node now represents this unique </a:t>
            </a:r>
            <a:r>
              <a:rPr lang="en-US" baseline="0" dirty="0" err="1" smtClean="0"/>
              <a:t>kmer</a:t>
            </a:r>
            <a:r>
              <a:rPr lang="en-US" baseline="0" dirty="0" smtClean="0"/>
              <a:t> sequence, and this single node will represent this unique </a:t>
            </a:r>
            <a:r>
              <a:rPr lang="en-US" baseline="0" dirty="0" err="1" smtClean="0"/>
              <a:t>kmer</a:t>
            </a:r>
            <a:r>
              <a:rPr lang="en-US" baseline="0" dirty="0" smtClean="0"/>
              <a:t> for every occurrence of this </a:t>
            </a:r>
            <a:r>
              <a:rPr lang="en-US" baseline="0" dirty="0" err="1" smtClean="0"/>
              <a:t>kmer</a:t>
            </a:r>
            <a:r>
              <a:rPr lang="en-US" baseline="0" dirty="0" smtClean="0"/>
              <a:t> in the entire set of reads. </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50</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then shift the window</a:t>
            </a:r>
            <a:r>
              <a:rPr lang="en-US" baseline="0" dirty="0" smtClean="0"/>
              <a:t> over by one base, extract that k-</a:t>
            </a:r>
            <a:r>
              <a:rPr lang="en-US" baseline="0" dirty="0" err="1" smtClean="0"/>
              <a:t>mer</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51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and insert it as another node in our de </a:t>
            </a:r>
            <a:r>
              <a:rPr lang="en-US" baseline="0" dirty="0" err="1" smtClean="0"/>
              <a:t>Bruijn</a:t>
            </a:r>
            <a:r>
              <a:rPr lang="en-US" baseline="0" dirty="0" smtClean="0"/>
              <a:t> graph.</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52</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each pair of neighboring k-</a:t>
            </a:r>
            <a:r>
              <a:rPr lang="en-US" baseline="0" dirty="0" err="1" smtClean="0"/>
              <a:t>mers</a:t>
            </a:r>
            <a:r>
              <a:rPr lang="en-US" baseline="0" dirty="0" smtClean="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53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continue to do this for all reads and fully construct our de </a:t>
            </a:r>
            <a:r>
              <a:rPr lang="en-US" baseline="0" dirty="0" err="1" smtClean="0"/>
              <a:t>Bruijn</a:t>
            </a:r>
            <a:r>
              <a:rPr lang="en-US" baseline="0" dirty="0" smtClean="0"/>
              <a:t> graph.</a:t>
            </a:r>
          </a:p>
          <a:p>
            <a:endParaRPr lang="en-US" baseline="0" dirty="0" smtClean="0"/>
          </a:p>
          <a:p>
            <a:endParaRPr lang="en-US" baseline="0" dirty="0" smtClean="0"/>
          </a:p>
          <a:p>
            <a:r>
              <a:rPr lang="en-US" baseline="0" dirty="0" smtClean="0"/>
              <a:t>This de </a:t>
            </a:r>
            <a:r>
              <a:rPr lang="en-US" baseline="0" dirty="0" err="1" smtClean="0"/>
              <a:t>Bruijn</a:t>
            </a:r>
            <a:r>
              <a:rPr lang="en-US" baseline="0" dirty="0" smtClean="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54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and the graph is further simplified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55</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we define</a:t>
            </a:r>
            <a:r>
              <a:rPr lang="en-US" baseline="0" dirty="0" smtClean="0"/>
              <a:t> paths in the graph that are supported by the reads, and traverse those paths to reconstruct complete isoform sequences.</a:t>
            </a:r>
            <a:endParaRPr lang="en-US" dirty="0" smtClean="0"/>
          </a:p>
          <a:p>
            <a:endParaRPr lang="en-US" dirty="0" smtClean="0"/>
          </a:p>
          <a:p>
            <a:r>
              <a:rPr lang="en-US" dirty="0" smtClean="0"/>
              <a:t>--</a:t>
            </a:r>
          </a:p>
          <a:p>
            <a:endParaRPr lang="en-US" dirty="0" smtClean="0"/>
          </a:p>
          <a:p>
            <a:r>
              <a:rPr lang="en-US" dirty="0" smtClean="0"/>
              <a:t>In</a:t>
            </a:r>
            <a:r>
              <a:rPr lang="en-US" baseline="0" dirty="0" smtClean="0"/>
              <a:t> this example, there are again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Again, there are many different algorithms and techniques for defining best paths within this graph, and ideally the best paths reported are those that are best supported by the RNA-</a:t>
            </a:r>
            <a:r>
              <a:rPr lang="en-US" baseline="0" dirty="0" err="1" smtClean="0"/>
              <a:t>Seq</a:t>
            </a:r>
            <a:r>
              <a:rPr lang="en-US" baseline="0" dirty="0" smtClean="0"/>
              <a:t> data, taking into account the paths supported by individual read sequences and any mate-pairing information that may be available.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56</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transcriptome</a:t>
            </a:r>
            <a:r>
              <a:rPr lang="en-US" baseline="0" dirty="0" smtClean="0"/>
              <a:t> assemblers make use of de </a:t>
            </a:r>
            <a:r>
              <a:rPr lang="en-US" baseline="0" dirty="0" err="1" smtClean="0"/>
              <a:t>Bruijn</a:t>
            </a:r>
            <a:r>
              <a:rPr lang="en-US" baseline="0" dirty="0" smtClean="0"/>
              <a:t> graphs for assembly, but they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a:t>
            </a:r>
            <a:r>
              <a:rPr lang="en-US" baseline="0" dirty="0" smtClean="0"/>
              <a:t> what’s expected by</a:t>
            </a:r>
            <a:r>
              <a:rPr lang="en-US" dirty="0" smtClean="0"/>
              <a:t> genome and 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typically aim to generate a single </a:t>
            </a:r>
            <a:r>
              <a:rPr lang="en-US" baseline="0" dirty="0" err="1" smtClean="0"/>
              <a:t>contig</a:t>
            </a:r>
            <a:r>
              <a:rPr lang="en-US" baseline="0" dirty="0" smtClean="0"/>
              <a:t> per locus.  In transcriptome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Genome assemblers aim to produce small numbers of very long </a:t>
            </a:r>
            <a:r>
              <a:rPr lang="en-US" baseline="0" dirty="0" err="1" smtClean="0"/>
              <a:t>contig</a:t>
            </a:r>
            <a:r>
              <a:rPr lang="en-US" baseline="0" dirty="0" smtClean="0"/>
              <a:t>, ideally reconstructing entire </a:t>
            </a:r>
            <a:r>
              <a:rPr lang="en-US" baseline="0" dirty="0" err="1" smtClean="0"/>
              <a:t>megabase</a:t>
            </a:r>
            <a:r>
              <a:rPr lang="en-US" baseline="0" dirty="0" smtClean="0"/>
              <a:t>-sized chromosomes where possible.  Transcriptome assemblers are generally tasked with assembling many thousands of separate transcripts, on the order of thousands of bases in length.</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Conventional RNA-</a:t>
            </a:r>
            <a:r>
              <a:rPr lang="en-US" baseline="0" dirty="0" err="1" smtClean="0"/>
              <a:t>Seq</a:t>
            </a:r>
            <a:r>
              <a:rPr lang="en-US" baseline="0" dirty="0" smtClean="0"/>
              <a:t> offers the option of generating strand-specific data, and Transcriptome assemblers need to consider strand-specific data in order to assemble sense and antisense transcripts separately.</a:t>
            </a:r>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57</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a:t>
            </a:r>
            <a:r>
              <a:rPr lang="en-US" baseline="0" dirty="0" smtClean="0"/>
              <a:t> is quite simple.</a:t>
            </a:r>
            <a:endParaRPr lang="en-US" dirty="0" smtClean="0"/>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a:t>
            </a:r>
          </a:p>
          <a:p>
            <a:r>
              <a:rPr lang="en-US" dirty="0" smtClean="0"/>
              <a:t>----</a:t>
            </a:r>
          </a:p>
          <a:p>
            <a:r>
              <a:rPr lang="en-US" dirty="0" smtClean="0"/>
              <a:t>and</a:t>
            </a:r>
            <a:r>
              <a:rPr lang="en-US" baseline="0" dirty="0" smtClean="0"/>
              <a:t> builds a </a:t>
            </a:r>
            <a:r>
              <a:rPr lang="en-US" baseline="0" dirty="0" err="1" smtClean="0"/>
              <a:t>hashtable</a:t>
            </a:r>
            <a:r>
              <a:rPr lang="en-US" baseline="0" dirty="0" smtClean="0"/>
              <a:t> containing the </a:t>
            </a:r>
            <a:r>
              <a:rPr lang="en-US" baseline="0" dirty="0" err="1" smtClean="0"/>
              <a:t>kmers</a:t>
            </a:r>
            <a:r>
              <a:rPr lang="en-US" baseline="0" dirty="0" smtClean="0"/>
              <a:t> and the count of the number of times that </a:t>
            </a:r>
            <a:r>
              <a:rPr lang="en-US" baseline="0" dirty="0" err="1" smtClean="0"/>
              <a:t>kmer</a:t>
            </a:r>
            <a:r>
              <a:rPr lang="en-US" baseline="0" dirty="0" smtClean="0"/>
              <a:t> is found in all the reads.</a:t>
            </a:r>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10</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69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73</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74</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a:t>
            </a:r>
            <a:r>
              <a:rPr lang="en-US" baseline="0" dirty="0" smtClean="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76</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continue to do this for all reads and fully construct our de </a:t>
            </a:r>
            <a:r>
              <a:rPr lang="en-US" baseline="0" dirty="0" err="1" smtClean="0"/>
              <a:t>Bruijn</a:t>
            </a:r>
            <a:r>
              <a:rPr lang="en-US" baseline="0" dirty="0" smtClean="0"/>
              <a:t> graph.</a:t>
            </a:r>
          </a:p>
          <a:p>
            <a:endParaRPr lang="en-US" baseline="0" dirty="0" smtClean="0"/>
          </a:p>
          <a:p>
            <a:endParaRPr lang="en-US" baseline="0" dirty="0" smtClean="0"/>
          </a:p>
          <a:p>
            <a:r>
              <a:rPr lang="en-US" baseline="0" dirty="0" smtClean="0"/>
              <a:t>This de </a:t>
            </a:r>
            <a:r>
              <a:rPr lang="en-US" baseline="0" dirty="0" err="1" smtClean="0"/>
              <a:t>Bruijn</a:t>
            </a:r>
            <a:r>
              <a:rPr lang="en-US" baseline="0" dirty="0" smtClean="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78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80</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81</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11</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82</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84</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85</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count reads, what we’re really doing is randomly sampling reads from a population.</a:t>
            </a:r>
          </a:p>
          <a:p>
            <a:r>
              <a:rPr lang="en-US" baseline="0" dirty="0" smtClean="0"/>
              <a:t>Observed counts resulting from random sampling are well modeled by the Poisson distribution.</a:t>
            </a:r>
          </a:p>
          <a:p>
            <a:r>
              <a:rPr lang="en-US" baseline="0" dirty="0" smtClean="0"/>
              <a:t>It has been shown that technical replicates of </a:t>
            </a:r>
            <a:r>
              <a:rPr lang="en-US" baseline="0" dirty="0" err="1" smtClean="0"/>
              <a:t>rna-seq</a:t>
            </a:r>
            <a:r>
              <a:rPr lang="en-US" baseline="0" dirty="0" smtClean="0"/>
              <a:t> samples, where it’s the same sample (which should show no differentially expressed transcripts), yield distributions of counts that are well modeled by Poisson.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91</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a:t>
            </a:r>
            <a:r>
              <a:rPr lang="en-US" baseline="0" dirty="0" smtClean="0"/>
              <a:t> deduce with confidence that the transcripts are two-fold differentially expressed based on the distribution of observed counts.  Sequence deeper.</a:t>
            </a:r>
          </a:p>
          <a:p>
            <a:endParaRPr lang="en-US" baseline="0" dirty="0" smtClean="0"/>
          </a:p>
          <a:p>
            <a:r>
              <a:rPr lang="en-US" baseline="0" dirty="0" smtClean="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93</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95</a:t>
            </a:fld>
            <a:endParaRPr lang="en-US"/>
          </a:p>
        </p:txBody>
      </p:sp>
    </p:spTree>
    <p:extLst>
      <p:ext uri="{BB962C8B-B14F-4D97-AF65-F5344CB8AC3E}">
        <p14:creationId xmlns:p14="http://schemas.microsoft.com/office/powerpoint/2010/main" val="18199080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99</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r>
              <a:rPr lang="en-US" baseline="0" dirty="0" smtClean="0"/>
              <a:t>In any case, the transcriptome reads that are generated from sequencing are often much shorter than the original transcript molecules they were derived from, and one of the key </a:t>
            </a:r>
            <a:r>
              <a:rPr lang="en-US" baseline="0" dirty="0" err="1" smtClean="0"/>
              <a:t>bioinformatic</a:t>
            </a:r>
            <a:r>
              <a:rPr lang="en-US" baseline="0" dirty="0" smtClean="0"/>
              <a:t> challenges is to reconstruct the original full length transcript from the shorter sequencing reads.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16</a:t>
            </a:fld>
            <a:endParaRPr lang="en-US"/>
          </a:p>
        </p:txBody>
      </p:sp>
    </p:spTree>
    <p:extLst>
      <p:ext uri="{BB962C8B-B14F-4D97-AF65-F5344CB8AC3E}">
        <p14:creationId xmlns:p14="http://schemas.microsoft.com/office/powerpoint/2010/main" val="1322215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primary goals</a:t>
            </a:r>
            <a:r>
              <a:rPr lang="en-US" baseline="0" dirty="0" smtClean="0"/>
              <a:t> in RNA-Seq studies is to reconstruct the transcripts from which the short reads were derived, and transcript reconstruction is often a prerequisite to downstream studies such as genome annotation or </a:t>
            </a:r>
            <a:r>
              <a:rPr lang="en-US" baseline="0" dirty="0" err="1" smtClean="0"/>
              <a:t>diifferential</a:t>
            </a:r>
            <a:r>
              <a:rPr lang="en-US" baseline="0" dirty="0" smtClean="0"/>
              <a:t> expression analysis.</a:t>
            </a:r>
            <a:endParaRPr lang="en-US" dirty="0" smtClean="0"/>
          </a:p>
          <a:p>
            <a:endParaRPr lang="en-US" dirty="0" smtClean="0"/>
          </a:p>
          <a:p>
            <a:r>
              <a:rPr lang="en-US" dirty="0" smtClean="0"/>
              <a:t>Two general strategies</a:t>
            </a:r>
            <a:r>
              <a:rPr lang="en-US" baseline="0" dirty="0" smtClean="0"/>
              <a:t> have been explored for reconstructing transcripts from RNA-Seq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10/26/17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10/26/17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hyperlink" Target="http://trinityrnaseq.github.io"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s://www.youtube.com/watch?v=fCd6B5HRaZ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gif"/></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23.jpe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jpe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9.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9.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9.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9.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9.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9.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9.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9.jpeg"/></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1.png"/><Relationship Id="rId5" Type="http://schemas.openxmlformats.org/officeDocument/2006/relationships/hyperlink" Target="https://github.com/trinityrnaseq/CSHLProgForBiol2017/tree/master/Exercise_1-counting_kmers" TargetMode="External"/><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rinityrnaseq/CSHLProgForBiol2017/tree/master/Exercise_2-aligned_reads_to_expression" TargetMode="External"/><Relationship Id="rId3"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0"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93.xml.rels><?xml version="1.0" encoding="UTF-8" standalone="yes"?>
<Relationships xmlns="http://schemas.openxmlformats.org/package/2006/relationships"><Relationship Id="rId3" Type="http://schemas.openxmlformats.org/officeDocument/2006/relationships/hyperlink" Target="http://gkno2.tumblr.com/post/24629975632/thinking-about-rna-seq-experimental-design-for" TargetMode="External"/><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ww.biomedcentral.com/1471-2105/14/91" TargetMode="External"/><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rinityrnaseq/CSHLProgForBiol2017/tree/master/Exercise_3-filtering_DE_result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3816" y="559480"/>
            <a:ext cx="2974845" cy="1962942"/>
          </a:xfrm>
          <a:prstGeom prst="rect">
            <a:avLst/>
          </a:prstGeom>
        </p:spPr>
      </p:pic>
      <p:sp>
        <p:nvSpPr>
          <p:cNvPr id="6" name="Title 5"/>
          <p:cNvSpPr>
            <a:spLocks noGrp="1"/>
          </p:cNvSpPr>
          <p:nvPr>
            <p:ph type="ctrTitle"/>
          </p:nvPr>
        </p:nvSpPr>
        <p:spPr>
          <a:xfrm>
            <a:off x="685800" y="2788982"/>
            <a:ext cx="7772400" cy="1470025"/>
          </a:xfrm>
        </p:spPr>
        <p:txBody>
          <a:bodyPr>
            <a:normAutofit fontScale="90000"/>
          </a:bodyPr>
          <a:lstStyle/>
          <a:p>
            <a:r>
              <a:rPr lang="en-US" dirty="0" smtClean="0"/>
              <a:t>Intro to </a:t>
            </a:r>
            <a:r>
              <a:rPr lang="en-US" dirty="0" err="1" smtClean="0"/>
              <a:t>Transcriptomics</a:t>
            </a:r>
            <a:r>
              <a:rPr lang="en-US" dirty="0" smtClean="0"/>
              <a:t/>
            </a:r>
            <a:br>
              <a:rPr lang="en-US" dirty="0" smtClean="0"/>
            </a:br>
            <a:r>
              <a:rPr lang="en-US" sz="3100" dirty="0" smtClean="0"/>
              <a:t>Programming for Biologists</a:t>
            </a:r>
            <a:br>
              <a:rPr lang="en-US" sz="3100" dirty="0" smtClean="0"/>
            </a:br>
            <a:r>
              <a:rPr lang="en-US" sz="3100" dirty="0" smtClean="0"/>
              <a:t>CSHL 2017</a:t>
            </a:r>
            <a:endParaRPr lang="en-US" sz="3100" dirty="0"/>
          </a:p>
        </p:txBody>
      </p:sp>
      <p:sp>
        <p:nvSpPr>
          <p:cNvPr id="8" name="Subtitle 7"/>
          <p:cNvSpPr>
            <a:spLocks noGrp="1"/>
          </p:cNvSpPr>
          <p:nvPr>
            <p:ph type="subTitle" idx="1"/>
          </p:nvPr>
        </p:nvSpPr>
        <p:spPr>
          <a:xfrm>
            <a:off x="1371600" y="4762500"/>
            <a:ext cx="6400800" cy="1752600"/>
          </a:xfrm>
        </p:spPr>
        <p:txBody>
          <a:bodyPr/>
          <a:lstStyle/>
          <a:p>
            <a:r>
              <a:rPr lang="en-US" dirty="0" smtClean="0"/>
              <a:t>Brian Haas</a:t>
            </a:r>
          </a:p>
          <a:p>
            <a:r>
              <a:rPr lang="en-US" dirty="0" smtClean="0"/>
              <a:t>Broad Institute</a:t>
            </a:r>
            <a:endParaRPr lang="en-US" dirty="0"/>
          </a:p>
        </p:txBody>
      </p:sp>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2973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Multiple Samples</a:t>
            </a:r>
            <a:endParaRPr lang="en-US" dirty="0"/>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smtClean="0"/>
              <a:t>Heatmaps</a:t>
            </a:r>
            <a:r>
              <a:rPr lang="en-US" dirty="0" smtClean="0"/>
              <a:t> provide an effective tool</a:t>
            </a:r>
            <a:br>
              <a:rPr lang="en-US" dirty="0" smtClean="0"/>
            </a:br>
            <a:r>
              <a:rPr lang="en-US" dirty="0" smtClean="0"/>
              <a:t>for navigating differential expression across</a:t>
            </a:r>
            <a:br>
              <a:rPr lang="en-US" dirty="0" smtClean="0"/>
            </a:br>
            <a:r>
              <a:rPr lang="en-US" dirty="0" smtClean="0"/>
              <a:t>multiple samples.</a:t>
            </a:r>
          </a:p>
          <a:p>
            <a:endParaRPr lang="en-US" dirty="0"/>
          </a:p>
          <a:p>
            <a:r>
              <a:rPr lang="en-US" b="1" dirty="0" smtClean="0"/>
              <a:t>Clustering</a:t>
            </a:r>
            <a:r>
              <a:rPr lang="en-US" dirty="0" smtClean="0"/>
              <a:t> can be performed across both axes:</a:t>
            </a:r>
          </a:p>
          <a:p>
            <a:r>
              <a:rPr lang="en-US" dirty="0"/>
              <a:t>	</a:t>
            </a:r>
            <a:r>
              <a:rPr lang="en-US" dirty="0" smtClean="0"/>
              <a:t>-cluster transcripts with similar expression</a:t>
            </a:r>
            <a:br>
              <a:rPr lang="en-US" dirty="0" smtClean="0"/>
            </a:br>
            <a:r>
              <a:rPr lang="en-US" dirty="0" smtClean="0"/>
              <a:t>	patters.</a:t>
            </a:r>
          </a:p>
          <a:p>
            <a:r>
              <a:rPr lang="en-US" dirty="0" smtClean="0"/>
              <a:t>	-cluster samples according to similar</a:t>
            </a:r>
            <a:br>
              <a:rPr lang="en-US" dirty="0" smtClean="0"/>
            </a:br>
            <a:r>
              <a:rPr lang="en-US" dirty="0" smtClean="0"/>
              <a:t>	expression values among transcripts.</a:t>
            </a:r>
            <a:endParaRPr lang="en-US" dirty="0"/>
          </a:p>
          <a:p>
            <a:r>
              <a:rPr lang="en-US" dirty="0" smtClean="0"/>
              <a:t>	</a:t>
            </a:r>
          </a:p>
        </p:txBody>
      </p:sp>
    </p:spTree>
    <p:extLst>
      <p:ext uri="{BB962C8B-B14F-4D97-AF65-F5344CB8AC3E}">
        <p14:creationId xmlns:p14="http://schemas.microsoft.com/office/powerpoint/2010/main" val="121956671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smtClean="0"/>
              <a:t>Examining Patterns of Expression Across Samples</a:t>
            </a:r>
            <a:endParaRPr lang="en-US" sz="2800" dirty="0"/>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smtClean="0"/>
              <a:t>Can extract clusters of transcripts and examine them separately.</a:t>
            </a:r>
            <a:endParaRPr lang="en-US" dirty="0"/>
          </a:p>
        </p:txBody>
      </p:sp>
    </p:spTree>
    <p:extLst>
      <p:ext uri="{BB962C8B-B14F-4D97-AF65-F5344CB8AC3E}">
        <p14:creationId xmlns:p14="http://schemas.microsoft.com/office/powerpoint/2010/main" val="278081449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smtClean="0"/>
              <a:t>Summary of Key Points</a:t>
            </a:r>
            <a:endParaRPr lang="en-US" dirty="0"/>
          </a:p>
        </p:txBody>
      </p:sp>
      <p:sp>
        <p:nvSpPr>
          <p:cNvPr id="3" name="Content Placeholder 2"/>
          <p:cNvSpPr>
            <a:spLocks noGrp="1"/>
          </p:cNvSpPr>
          <p:nvPr>
            <p:ph idx="1"/>
          </p:nvPr>
        </p:nvSpPr>
        <p:spPr>
          <a:xfrm>
            <a:off x="436365" y="1363110"/>
            <a:ext cx="8468548" cy="4525963"/>
          </a:xfrm>
        </p:spPr>
        <p:txBody>
          <a:bodyPr>
            <a:normAutofit/>
          </a:bodyPr>
          <a:lstStyle/>
          <a:p>
            <a:r>
              <a:rPr lang="en-US" sz="2400" dirty="0" smtClean="0"/>
              <a:t>RNA-Seq is a versatile method for transcriptome analysis enabling quantification and novel transcript discovery.</a:t>
            </a:r>
          </a:p>
          <a:p>
            <a:r>
              <a:rPr lang="en-US" sz="2400" dirty="0" smtClean="0"/>
              <a:t>Expression quantification is based on sampling and counting reads derived from transcripts</a:t>
            </a:r>
          </a:p>
          <a:p>
            <a:r>
              <a:rPr lang="en-US" sz="2400" dirty="0" smtClean="0"/>
              <a:t>Fold changes based on few read counts lack statistical significance.</a:t>
            </a:r>
          </a:p>
          <a:p>
            <a:r>
              <a:rPr lang="en-US" sz="2400" dirty="0" smtClean="0"/>
              <a:t>Trinity assembly and supported downstream computational analysis tools facilitate </a:t>
            </a:r>
            <a:r>
              <a:rPr lang="en-US" sz="2400" dirty="0" err="1" smtClean="0"/>
              <a:t>transcriptome</a:t>
            </a:r>
            <a:r>
              <a:rPr lang="en-US" sz="2400" dirty="0" smtClean="0"/>
              <a:t> studies.</a:t>
            </a:r>
          </a:p>
          <a:p>
            <a:pPr marL="0" indent="0">
              <a:buNone/>
            </a:pPr>
            <a:endParaRPr lang="en-US" sz="2400" dirty="0" smtClean="0"/>
          </a:p>
        </p:txBody>
      </p:sp>
    </p:spTree>
    <p:extLst>
      <p:ext uri="{BB962C8B-B14F-4D97-AF65-F5344CB8AC3E}">
        <p14:creationId xmlns:p14="http://schemas.microsoft.com/office/powerpoint/2010/main" val="60582986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
        <p:nvSpPr>
          <p:cNvPr id="2" name="TextBox 1"/>
          <p:cNvSpPr txBox="1"/>
          <p:nvPr/>
        </p:nvSpPr>
        <p:spPr>
          <a:xfrm>
            <a:off x="3558830" y="893755"/>
            <a:ext cx="3008531" cy="923330"/>
          </a:xfrm>
          <a:prstGeom prst="rect">
            <a:avLst/>
          </a:prstGeom>
          <a:noFill/>
          <a:ln>
            <a:solidFill>
              <a:srgbClr val="000000"/>
            </a:solidFill>
          </a:ln>
        </p:spPr>
        <p:txBody>
          <a:bodyPr wrap="none" rtlCol="0">
            <a:spAutoFit/>
          </a:bodyPr>
          <a:lstStyle/>
          <a:p>
            <a:r>
              <a:rPr lang="en-US" b="1" dirty="0" smtClean="0"/>
              <a:t>Visit website for more info:</a:t>
            </a:r>
          </a:p>
          <a:p>
            <a:endParaRPr lang="en-US" b="1" dirty="0"/>
          </a:p>
          <a:p>
            <a:r>
              <a:rPr lang="en-US" b="1" dirty="0" smtClean="0">
                <a:hlinkClick r:id="rId3"/>
              </a:rPr>
              <a:t>http://</a:t>
            </a:r>
            <a:r>
              <a:rPr lang="en-US" b="1" dirty="0" err="1" smtClean="0">
                <a:hlinkClick r:id="rId3"/>
              </a:rPr>
              <a:t>trinityrnaseq.github.io</a:t>
            </a:r>
            <a:endParaRPr lang="en-US" b="1" dirty="0"/>
          </a:p>
        </p:txBody>
      </p:sp>
    </p:spTree>
    <p:extLst>
      <p:ext uri="{BB962C8B-B14F-4D97-AF65-F5344CB8AC3E}">
        <p14:creationId xmlns:p14="http://schemas.microsoft.com/office/powerpoint/2010/main" val="426339762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89869"/>
            <a:ext cx="8229600" cy="1143000"/>
          </a:xfrm>
        </p:spPr>
        <p:txBody>
          <a:bodyPr/>
          <a:lstStyle/>
          <a:p>
            <a:r>
              <a:rPr lang="en-US" dirty="0" smtClean="0"/>
              <a:t>Let’s go write some code!  </a:t>
            </a:r>
            <a:r>
              <a:rPr lang="en-US" dirty="0" smtClean="0">
                <a:sym typeface="Wingdings"/>
              </a:rPr>
              <a:t></a:t>
            </a:r>
            <a:endParaRPr lang="en-US" dirty="0"/>
          </a:p>
        </p:txBody>
      </p:sp>
    </p:spTree>
    <p:extLst>
      <p:ext uri="{BB962C8B-B14F-4D97-AF65-F5344CB8AC3E}">
        <p14:creationId xmlns:p14="http://schemas.microsoft.com/office/powerpoint/2010/main" val="847725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smtClean="0"/>
              <a:t>[Current RNA-</a:t>
            </a:r>
            <a:r>
              <a:rPr lang="en-US" dirty="0" err="1" smtClean="0"/>
              <a:t>Seq</a:t>
            </a:r>
            <a:r>
              <a:rPr lang="en-US" dirty="0" smtClean="0"/>
              <a:t> workhorse]</a:t>
            </a:r>
            <a:endParaRPr lang="en-US" dirty="0"/>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smtClean="0"/>
              <a:t>[</a:t>
            </a:r>
            <a:r>
              <a:rPr lang="en-US" dirty="0"/>
              <a:t>F</a:t>
            </a:r>
            <a:r>
              <a:rPr lang="en-US" dirty="0" smtClean="0"/>
              <a:t>ull-length single</a:t>
            </a:r>
            <a:br>
              <a:rPr lang="en-US" dirty="0" smtClean="0"/>
            </a:br>
            <a:r>
              <a:rPr lang="en-US" dirty="0" smtClean="0"/>
              <a:t> molecule sequencing]</a:t>
            </a:r>
            <a:endParaRPr lang="en-US" dirty="0"/>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smtClean="0"/>
              <a:t>[</a:t>
            </a:r>
            <a:r>
              <a:rPr lang="en-US" dirty="0"/>
              <a:t>N</a:t>
            </a:r>
            <a:r>
              <a:rPr lang="en-US" dirty="0" smtClean="0"/>
              <a:t>ewly emerging technology for full-length single molecule sequencing]</a:t>
            </a:r>
            <a:endParaRPr lang="en-US" dirty="0"/>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6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6.2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266700"/>
            <a:ext cx="8204200" cy="6324600"/>
          </a:xfrm>
          <a:prstGeom prst="rect">
            <a:avLst/>
          </a:prstGeom>
        </p:spPr>
      </p:pic>
      <p:sp>
        <p:nvSpPr>
          <p:cNvPr id="5" name="TextBox 4"/>
          <p:cNvSpPr txBox="1"/>
          <p:nvPr/>
        </p:nvSpPr>
        <p:spPr>
          <a:xfrm>
            <a:off x="2510906" y="6239253"/>
            <a:ext cx="4968027" cy="369332"/>
          </a:xfrm>
          <a:prstGeom prst="rect">
            <a:avLst/>
          </a:prstGeom>
          <a:noFill/>
        </p:spPr>
        <p:txBody>
          <a:bodyPr wrap="none" rtlCol="0">
            <a:spAutoFit/>
          </a:bodyPr>
          <a:lstStyle/>
          <a:p>
            <a:r>
              <a:rPr lang="en-US" dirty="0">
                <a:hlinkClick r:id="rId3"/>
              </a:rPr>
              <a:t>https://</a:t>
            </a:r>
            <a:r>
              <a:rPr lang="en-US" dirty="0" err="1">
                <a:hlinkClick r:id="rId3"/>
              </a:rPr>
              <a:t>www.youtube.com</a:t>
            </a:r>
            <a:r>
              <a:rPr lang="en-US" dirty="0">
                <a:hlinkClick r:id="rId3"/>
              </a:rPr>
              <a:t>/</a:t>
            </a:r>
            <a:r>
              <a:rPr lang="en-US" dirty="0" err="1">
                <a:hlinkClick r:id="rId3"/>
              </a:rPr>
              <a:t>watch?v</a:t>
            </a:r>
            <a:r>
              <a:rPr lang="en-US" dirty="0">
                <a:hlinkClick r:id="rId3"/>
              </a:rPr>
              <a:t>=fCd6B5HRaZ8</a:t>
            </a:r>
            <a:endParaRPr lang="en-US" dirty="0"/>
          </a:p>
        </p:txBody>
      </p:sp>
      <p:sp>
        <p:nvSpPr>
          <p:cNvPr id="6" name="TextBox 5"/>
          <p:cNvSpPr txBox="1"/>
          <p:nvPr/>
        </p:nvSpPr>
        <p:spPr>
          <a:xfrm>
            <a:off x="2408716" y="310497"/>
            <a:ext cx="5827036" cy="584776"/>
          </a:xfrm>
          <a:prstGeom prst="rect">
            <a:avLst/>
          </a:prstGeom>
          <a:solidFill>
            <a:srgbClr val="FFFFFF"/>
          </a:solidFill>
        </p:spPr>
        <p:txBody>
          <a:bodyPr wrap="none" rtlCol="0">
            <a:spAutoFit/>
          </a:bodyPr>
          <a:lstStyle/>
          <a:p>
            <a:r>
              <a:rPr lang="en-US" sz="3200" b="1" dirty="0" err="1" smtClean="0"/>
              <a:t>Illumina</a:t>
            </a:r>
            <a:r>
              <a:rPr lang="en-US" sz="3200" b="1" dirty="0" smtClean="0"/>
              <a:t> Sequencing by Synthesis</a:t>
            </a:r>
            <a:endParaRPr lang="en-US" sz="3200" b="1" dirty="0"/>
          </a:p>
        </p:txBody>
      </p:sp>
      <p:sp>
        <p:nvSpPr>
          <p:cNvPr id="7" name="Rectangle 6"/>
          <p:cNvSpPr/>
          <p:nvPr/>
        </p:nvSpPr>
        <p:spPr>
          <a:xfrm>
            <a:off x="576632" y="5927297"/>
            <a:ext cx="4014528" cy="3849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3541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spTree>
    <p:extLst>
      <p:ext uri="{BB962C8B-B14F-4D97-AF65-F5344CB8AC3E}">
        <p14:creationId xmlns:p14="http://schemas.microsoft.com/office/powerpoint/2010/main" val="39710709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smtClean="0"/>
                <a:t>AsciiEncodedQual</a:t>
              </a:r>
              <a:r>
                <a:rPr lang="en-US" dirty="0" smtClean="0"/>
                <a:t> (‘C’) = </a:t>
              </a:r>
              <a:r>
                <a:rPr lang="en-US" b="1" dirty="0" smtClean="0"/>
                <a:t>64</a:t>
              </a:r>
              <a:endParaRPr lang="en-US" b="1" dirty="0"/>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smtClean="0"/>
              <a:t>AsciiEncodedQual</a:t>
            </a:r>
            <a:r>
              <a:rPr lang="en-US" dirty="0" smtClean="0"/>
              <a:t>(x) = -10 * log10(</a:t>
            </a:r>
            <a:r>
              <a:rPr lang="en-US" dirty="0" err="1" smtClean="0"/>
              <a:t>Pwrong</a:t>
            </a:r>
            <a:r>
              <a:rPr lang="en-US" dirty="0" smtClean="0"/>
              <a:t>(x)) + 33</a:t>
            </a:r>
            <a:endParaRPr lang="en-US" dirty="0"/>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smtClean="0"/>
              <a:t>So, </a:t>
            </a:r>
            <a:r>
              <a:rPr lang="en-US" dirty="0" err="1" smtClean="0"/>
              <a:t>Pwrong</a:t>
            </a:r>
            <a:r>
              <a:rPr lang="en-US" dirty="0" smtClean="0"/>
              <a:t>(‘C’) =  10^( (</a:t>
            </a:r>
            <a:r>
              <a:rPr lang="en-US" b="1" dirty="0" smtClean="0"/>
              <a:t>64</a:t>
            </a:r>
            <a:r>
              <a:rPr lang="en-US" dirty="0" smtClean="0"/>
              <a:t>-33/ (-10) )  = 10^-3.4   =  </a:t>
            </a:r>
            <a:r>
              <a:rPr lang="en-US" b="1" dirty="0" smtClean="0"/>
              <a:t>0.0004 </a:t>
            </a:r>
            <a:r>
              <a:rPr lang="en-US" dirty="0" smtClean="0"/>
              <a:t>  </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47633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noAutofit/>
          </a:bodyPr>
          <a:lstStyle/>
          <a:p>
            <a:r>
              <a:rPr lang="en-US" sz="3200" dirty="0" smtClean="0"/>
              <a:t>RNA-</a:t>
            </a:r>
            <a:r>
              <a:rPr lang="en-US" sz="3200" dirty="0" err="1" smtClean="0"/>
              <a:t>Seq</a:t>
            </a:r>
            <a:r>
              <a:rPr lang="en-US" sz="3200" dirty="0" smtClean="0"/>
              <a:t> Challenge: Transcript Reconstruction</a:t>
            </a:r>
            <a:endParaRPr lang="en-US" sz="3200" dirty="0"/>
          </a:p>
        </p:txBody>
      </p:sp>
      <p:pic>
        <p:nvPicPr>
          <p:cNvPr id="4" name="Picture 3"/>
          <p:cNvPicPr>
            <a:picLocks noChangeAspect="1"/>
          </p:cNvPicPr>
          <p:nvPr/>
        </p:nvPicPr>
        <p:blipFill>
          <a:blip r:embed="rId3"/>
          <a:stretch>
            <a:fillRect/>
          </a:stretch>
        </p:blipFill>
        <p:spPr>
          <a:xfrm>
            <a:off x="751495" y="940837"/>
            <a:ext cx="7662197" cy="5108131"/>
          </a:xfrm>
          <a:prstGeom prst="rect">
            <a:avLst/>
          </a:prstGeom>
        </p:spPr>
      </p:pic>
      <p:sp>
        <p:nvSpPr>
          <p:cNvPr id="5" name="TextBox 4"/>
          <p:cNvSpPr txBox="1"/>
          <p:nvPr/>
        </p:nvSpPr>
        <p:spPr>
          <a:xfrm>
            <a:off x="-31071" y="6562728"/>
            <a:ext cx="6524818" cy="276999"/>
          </a:xfrm>
          <a:prstGeom prst="rect">
            <a:avLst/>
          </a:prstGeom>
          <a:noFill/>
        </p:spPr>
        <p:txBody>
          <a:bodyPr wrap="none" rtlCol="0">
            <a:spAutoFit/>
          </a:bodyPr>
          <a:lstStyle/>
          <a:p>
            <a:r>
              <a:rPr lang="en-US" sz="1200" dirty="0" smtClean="0"/>
              <a:t>Adapted from: http://www2.fml.tuebingen.mpg.de/</a:t>
            </a:r>
            <a:r>
              <a:rPr lang="en-US" sz="1200" dirty="0" err="1" smtClean="0"/>
              <a:t>raetsch</a:t>
            </a:r>
            <a:r>
              <a:rPr lang="en-US" sz="1200" dirty="0" smtClean="0"/>
              <a:t>/members/research/</a:t>
            </a:r>
            <a:r>
              <a:rPr lang="en-US" sz="1200" dirty="0" err="1" smtClean="0"/>
              <a:t>transcriptomics.html</a:t>
            </a:r>
            <a:endParaRPr lang="en-US" sz="12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pic>
        <p:nvPicPr>
          <p:cNvPr id="12" name="Picture 11"/>
          <p:cNvPicPr>
            <a:picLocks noChangeAspect="1"/>
          </p:cNvPicPr>
          <p:nvPr/>
        </p:nvPicPr>
        <p:blipFill>
          <a:blip r:embed="rId4"/>
          <a:stretch>
            <a:fillRect/>
          </a:stretch>
        </p:blipFill>
        <p:spPr>
          <a:xfrm>
            <a:off x="6493747" y="2382580"/>
            <a:ext cx="2315090" cy="1625670"/>
          </a:xfrm>
          <a:prstGeom prst="rect">
            <a:avLst/>
          </a:prstGeom>
        </p:spPr>
      </p:pic>
      <p:sp>
        <p:nvSpPr>
          <p:cNvPr id="13" name="TextBox 12"/>
          <p:cNvSpPr txBox="1"/>
          <p:nvPr/>
        </p:nvSpPr>
        <p:spPr>
          <a:xfrm>
            <a:off x="2143125" y="2286000"/>
            <a:ext cx="1437801" cy="369332"/>
          </a:xfrm>
          <a:prstGeom prst="rect">
            <a:avLst/>
          </a:prstGeom>
          <a:noFill/>
        </p:spPr>
        <p:txBody>
          <a:bodyPr wrap="none" rtlCol="0">
            <a:spAutoFit/>
          </a:bodyPr>
          <a:lstStyle/>
          <a:p>
            <a:r>
              <a:rPr lang="en-US" b="1" i="1" dirty="0" smtClean="0">
                <a:solidFill>
                  <a:srgbClr val="660066"/>
                </a:solidFill>
              </a:rPr>
              <a:t>(Avg. ~ 2 kb)</a:t>
            </a:r>
            <a:endParaRPr lang="en-US" b="1" i="1" dirty="0">
              <a:solidFill>
                <a:srgbClr val="660066"/>
              </a:solidFill>
            </a:endParaRPr>
          </a:p>
        </p:txBody>
      </p:sp>
      <p:sp>
        <p:nvSpPr>
          <p:cNvPr id="14" name="TextBox 13"/>
          <p:cNvSpPr txBox="1"/>
          <p:nvPr/>
        </p:nvSpPr>
        <p:spPr>
          <a:xfrm>
            <a:off x="3534876" y="3676650"/>
            <a:ext cx="1560994" cy="369332"/>
          </a:xfrm>
          <a:prstGeom prst="rect">
            <a:avLst/>
          </a:prstGeom>
          <a:noFill/>
        </p:spPr>
        <p:txBody>
          <a:bodyPr wrap="none" rtlCol="0">
            <a:spAutoFit/>
          </a:bodyPr>
          <a:lstStyle/>
          <a:p>
            <a:r>
              <a:rPr lang="en-US" b="1" i="1" dirty="0" smtClean="0">
                <a:solidFill>
                  <a:srgbClr val="660066"/>
                </a:solidFill>
              </a:rPr>
              <a:t>(Avg. ~ 300 b)</a:t>
            </a:r>
            <a:endParaRPr lang="en-US" b="1" i="1" dirty="0">
              <a:solidFill>
                <a:srgbClr val="660066"/>
              </a:solidFill>
            </a:endParaRPr>
          </a:p>
        </p:txBody>
      </p:sp>
      <p:sp>
        <p:nvSpPr>
          <p:cNvPr id="15" name="TextBox 14"/>
          <p:cNvSpPr txBox="1"/>
          <p:nvPr/>
        </p:nvSpPr>
        <p:spPr>
          <a:xfrm>
            <a:off x="5111745" y="5985468"/>
            <a:ext cx="3073240" cy="369332"/>
          </a:xfrm>
          <a:prstGeom prst="rect">
            <a:avLst/>
          </a:prstGeom>
          <a:noFill/>
        </p:spPr>
        <p:txBody>
          <a:bodyPr wrap="none" rtlCol="0">
            <a:spAutoFit/>
          </a:bodyPr>
          <a:lstStyle/>
          <a:p>
            <a:r>
              <a:rPr lang="en-US" b="1" i="1" dirty="0" smtClean="0">
                <a:solidFill>
                  <a:srgbClr val="660066"/>
                </a:solidFill>
              </a:rPr>
              <a:t>(~ 75 to 150 b reads, SE or PE)</a:t>
            </a:r>
            <a:endParaRPr lang="en-US" b="1" i="1" dirty="0">
              <a:solidFill>
                <a:srgbClr val="660066"/>
              </a:solidFill>
            </a:endParaRPr>
          </a:p>
        </p:txBody>
      </p:sp>
    </p:spTree>
    <p:extLst>
      <p:ext uri="{BB962C8B-B14F-4D97-AF65-F5344CB8AC3E}">
        <p14:creationId xmlns:p14="http://schemas.microsoft.com/office/powerpoint/2010/main" val="11311836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Transcriptomics</a:t>
            </a:r>
            <a:r>
              <a:rPr lang="en-US" dirty="0"/>
              <a:t> </a:t>
            </a:r>
            <a:r>
              <a:rPr lang="en-US" dirty="0" smtClean="0"/>
              <a:t>Lecture Overview</a:t>
            </a:r>
            <a:endParaRPr lang="en-US" dirty="0"/>
          </a:p>
        </p:txBody>
      </p:sp>
      <p:sp>
        <p:nvSpPr>
          <p:cNvPr id="3" name="Content Placeholder 2"/>
          <p:cNvSpPr>
            <a:spLocks noGrp="1"/>
          </p:cNvSpPr>
          <p:nvPr>
            <p:ph idx="1"/>
          </p:nvPr>
        </p:nvSpPr>
        <p:spPr>
          <a:xfrm>
            <a:off x="1413546" y="1888037"/>
            <a:ext cx="6425288" cy="2972736"/>
          </a:xfrm>
        </p:spPr>
        <p:txBody>
          <a:bodyPr>
            <a:normAutofit/>
          </a:bodyPr>
          <a:lstStyle/>
          <a:p>
            <a:r>
              <a:rPr lang="en-US" dirty="0" smtClean="0"/>
              <a:t>Overview of RNA-</a:t>
            </a:r>
            <a:r>
              <a:rPr lang="en-US" dirty="0" err="1" smtClean="0"/>
              <a:t>Seq</a:t>
            </a:r>
            <a:endParaRPr lang="en-US" dirty="0" smtClean="0"/>
          </a:p>
          <a:p>
            <a:r>
              <a:rPr lang="en-US" dirty="0" smtClean="0"/>
              <a:t>Transcript reconstruction methods</a:t>
            </a:r>
          </a:p>
          <a:p>
            <a:r>
              <a:rPr lang="en-US" dirty="0" smtClean="0"/>
              <a:t>Expression </a:t>
            </a:r>
            <a:r>
              <a:rPr lang="en-US" dirty="0" smtClean="0"/>
              <a:t>quantitation</a:t>
            </a:r>
          </a:p>
          <a:p>
            <a:r>
              <a:rPr lang="en-US" dirty="0" smtClean="0"/>
              <a:t>Differential expression </a:t>
            </a:r>
            <a:r>
              <a:rPr lang="en-US" dirty="0" smtClean="0"/>
              <a:t>analysis</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6943087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smtClean="0">
                <a:solidFill>
                  <a:srgbClr val="FF0000"/>
                </a:solidFill>
              </a:rPr>
              <a:t>String Tie</a:t>
            </a:r>
            <a:endParaRPr lang="en-US" dirty="0">
              <a:solidFill>
                <a:srgbClr val="FF0000"/>
              </a:solidFill>
            </a:endParaRPr>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smtClean="0">
                <a:solidFill>
                  <a:srgbClr val="FF0000"/>
                </a:solidFill>
              </a:rPr>
              <a:t>HISAT</a:t>
            </a:r>
            <a:endParaRPr lang="en-US" dirty="0">
              <a:solidFill>
                <a:srgbClr val="FF0000"/>
              </a:solidFill>
            </a:endParaRPr>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smtClean="0">
                <a:solidFill>
                  <a:srgbClr val="FF0000"/>
                </a:solidFill>
              </a:rPr>
              <a:t>The “New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6" y="3606091"/>
            <a:ext cx="3570940" cy="2378716"/>
          </a:xfrm>
          <a:prstGeom prst="rect">
            <a:avLst/>
          </a:prstGeom>
        </p:spPr>
      </p:pic>
    </p:spTree>
    <p:extLst>
      <p:ext uri="{BB962C8B-B14F-4D97-AF65-F5344CB8AC3E}">
        <p14:creationId xmlns:p14="http://schemas.microsoft.com/office/powerpoint/2010/main" val="13944078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1063926" cy="369332"/>
          </a:xfrm>
          <a:prstGeom prst="rect">
            <a:avLst/>
          </a:prstGeom>
          <a:noFill/>
        </p:spPr>
        <p:txBody>
          <a:bodyPr wrap="none" rtlCol="0">
            <a:spAutoFit/>
          </a:bodyPr>
          <a:lstStyle/>
          <a:p>
            <a:r>
              <a:rPr lang="en-US" dirty="0" smtClean="0"/>
              <a:t>String Tie</a:t>
            </a:r>
            <a:endParaRPr lang="en-US" dirty="0"/>
          </a:p>
        </p:txBody>
      </p:sp>
      <p:sp>
        <p:nvSpPr>
          <p:cNvPr id="10" name="TextBox 9"/>
          <p:cNvSpPr txBox="1"/>
          <p:nvPr/>
        </p:nvSpPr>
        <p:spPr>
          <a:xfrm>
            <a:off x="3457645" y="2219088"/>
            <a:ext cx="738754" cy="369332"/>
          </a:xfrm>
          <a:prstGeom prst="rect">
            <a:avLst/>
          </a:prstGeom>
          <a:noFill/>
        </p:spPr>
        <p:txBody>
          <a:bodyPr wrap="none" rtlCol="0">
            <a:spAutoFit/>
          </a:bodyPr>
          <a:lstStyle/>
          <a:p>
            <a:r>
              <a:rPr lang="en-US" dirty="0" smtClean="0"/>
              <a:t>HISAT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384606" y="2170070"/>
            <a:ext cx="3492212" cy="1292662"/>
          </a:xfrm>
          <a:prstGeom prst="rect">
            <a:avLst/>
          </a:prstGeom>
          <a:noFill/>
        </p:spPr>
        <p:txBody>
          <a:bodyPr wrap="none" rtlCol="0">
            <a:spAutoFit/>
          </a:bodyPr>
          <a:lstStyle/>
          <a:p>
            <a:pPr algn="ctr"/>
            <a:r>
              <a:rPr lang="en-US" sz="2400" b="1" dirty="0" smtClean="0"/>
              <a:t>The “New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7-01-17 at 3.35.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315" y="3564646"/>
            <a:ext cx="3633157" cy="2420161"/>
          </a:xfrm>
          <a:prstGeom prst="rect">
            <a:avLst/>
          </a:prstGeom>
        </p:spPr>
      </p:pic>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smtClean="0">
                <a:solidFill>
                  <a:srgbClr val="660066"/>
                </a:solidFill>
              </a:rPr>
              <a:t>Non-model organisms:</a:t>
            </a:r>
          </a:p>
          <a:p>
            <a:pPr algn="ctr"/>
            <a:r>
              <a:rPr lang="en-US" sz="2800" b="1" dirty="0" smtClean="0">
                <a:solidFill>
                  <a:srgbClr val="660066"/>
                </a:solidFill>
              </a:rPr>
              <a:t> “I don’t have a reference genome!”</a:t>
            </a:r>
            <a:endParaRPr lang="en-US" sz="2800" b="1" dirty="0">
              <a:solidFill>
                <a:srgbClr val="660066"/>
              </a:solidFill>
            </a:endParaRPr>
          </a:p>
        </p:txBody>
      </p:sp>
    </p:spTree>
    <p:extLst>
      <p:ext uri="{BB962C8B-B14F-4D97-AF65-F5344CB8AC3E}">
        <p14:creationId xmlns:p14="http://schemas.microsoft.com/office/powerpoint/2010/main" val="17461171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3" name="Rectangle 2"/>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158744" y="1890369"/>
            <a:ext cx="5685912" cy="483415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smtClean="0"/>
                <a:t>GMAP</a:t>
              </a:r>
              <a:endParaRPr lang="en-US" dirty="0"/>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smtClean="0"/>
                <a:t>End-to-end </a:t>
              </a:r>
              <a:r>
                <a:rPr lang="en-US" b="1" dirty="0" smtClean="0"/>
                <a:t>Transcriptome</a:t>
              </a:r>
              <a:r>
                <a:rPr lang="en-US" dirty="0" smtClean="0"/>
                <a:t>-based</a:t>
              </a:r>
              <a:br>
                <a:rPr lang="en-US" dirty="0" smtClean="0"/>
              </a:br>
              <a:r>
                <a:rPr lang="en-US" dirty="0" smtClean="0"/>
                <a:t>RNA-Seq Analysis </a:t>
              </a:r>
              <a:br>
                <a:rPr lang="en-US" dirty="0" smtClean="0"/>
              </a:br>
              <a:r>
                <a:rPr lang="en-US" dirty="0" smtClean="0"/>
                <a:t>Software Package</a:t>
              </a:r>
              <a:endParaRPr lang="en-US" dirty="0"/>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smtClean="0"/>
              <a:t>Trinity</a:t>
            </a:r>
          </a:p>
          <a:p>
            <a:r>
              <a:rPr lang="en-US" b="1" dirty="0"/>
              <a:t>Oases</a:t>
            </a:r>
            <a:endParaRPr lang="en-US" b="1" dirty="0" smtClean="0"/>
          </a:p>
          <a:p>
            <a:r>
              <a:rPr lang="en-US" b="1" dirty="0" err="1" smtClean="0"/>
              <a:t>SoapDenovoTrans</a:t>
            </a:r>
            <a:endParaRPr lang="en-US" b="1" dirty="0" smtClean="0"/>
          </a:p>
          <a:p>
            <a:r>
              <a:rPr lang="en-US" b="1" dirty="0" err="1" smtClean="0"/>
              <a:t>AbyssTrans</a:t>
            </a:r>
            <a:endParaRPr lang="en-US" b="1" dirty="0" smtClean="0"/>
          </a:p>
          <a:p>
            <a:r>
              <a:rPr lang="en-US" b="1" dirty="0" smtClean="0"/>
              <a:t>IDBA-Tran</a:t>
            </a:r>
          </a:p>
          <a:p>
            <a:r>
              <a:rPr lang="en-US" b="1" dirty="0" smtClean="0"/>
              <a:t>Shannon</a:t>
            </a:r>
          </a:p>
          <a:p>
            <a:r>
              <a:rPr lang="en-US" b="1" dirty="0" err="1" smtClean="0"/>
              <a:t>BinPacker</a:t>
            </a:r>
            <a:endParaRPr lang="en-US" b="1" dirty="0" smtClean="0"/>
          </a:p>
          <a:p>
            <a:r>
              <a:rPr lang="en-US" b="1" dirty="0" smtClean="0"/>
              <a:t>Bridger</a:t>
            </a:r>
          </a:p>
          <a:p>
            <a:r>
              <a:rPr lang="en-US" b="1" dirty="0" smtClean="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smtClean="0"/>
              <a:t>GMAP</a:t>
            </a:r>
          </a:p>
          <a:p>
            <a:r>
              <a:rPr lang="en-US" sz="1600" b="1" dirty="0" smtClean="0"/>
              <a:t>BLAT</a:t>
            </a:r>
          </a:p>
          <a:p>
            <a:r>
              <a:rPr lang="en-US" sz="1600" b="1" dirty="0" smtClean="0"/>
              <a:t>AAT</a:t>
            </a:r>
          </a:p>
          <a:p>
            <a:r>
              <a:rPr lang="en-US" sz="1600" b="1" dirty="0" err="1" smtClean="0"/>
              <a:t>Spidey</a:t>
            </a:r>
            <a:endParaRPr lang="en-US" sz="1600" b="1" dirty="0" smtClean="0"/>
          </a:p>
          <a:p>
            <a:r>
              <a:rPr lang="en-US" sz="1600" b="1" dirty="0" smtClean="0"/>
              <a:t>Sim4</a:t>
            </a:r>
          </a:p>
          <a:p>
            <a:r>
              <a:rPr lang="en-US" sz="1600" b="1" dirty="0" smtClean="0"/>
              <a:t>…</a:t>
            </a:r>
            <a:endParaRPr lang="en-US" sz="1600" b="1" dirty="0"/>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smtClean="0"/>
              <a:t>Cufflinks</a:t>
            </a:r>
          </a:p>
          <a:p>
            <a:r>
              <a:rPr lang="en-US" sz="1600" b="1" dirty="0" err="1" smtClean="0"/>
              <a:t>Stringtie</a:t>
            </a:r>
            <a:endParaRPr lang="en-US" sz="1600" b="1" dirty="0" smtClean="0"/>
          </a:p>
          <a:p>
            <a:r>
              <a:rPr lang="en-US" sz="1600" b="1" dirty="0" err="1" smtClean="0"/>
              <a:t>IsoLasso</a:t>
            </a:r>
            <a:endParaRPr lang="en-US" sz="1600" b="1" dirty="0" smtClean="0"/>
          </a:p>
          <a:p>
            <a:r>
              <a:rPr lang="en-US" sz="1600" b="1" dirty="0" err="1" smtClean="0"/>
              <a:t>Bayesembler</a:t>
            </a:r>
            <a:endParaRPr lang="en-US" sz="1600" b="1" dirty="0" smtClean="0"/>
          </a:p>
          <a:p>
            <a:r>
              <a:rPr lang="en-US" sz="1600" b="1" dirty="0" smtClean="0"/>
              <a:t>Trip</a:t>
            </a:r>
          </a:p>
          <a:p>
            <a:r>
              <a:rPr lang="en-US" sz="1600" b="1" dirty="0" err="1" smtClean="0"/>
              <a:t>Traph</a:t>
            </a:r>
            <a:endParaRPr lang="en-US" sz="1600" b="1" dirty="0" smtClean="0"/>
          </a:p>
          <a:p>
            <a:r>
              <a:rPr lang="en-US" sz="1600" b="1" dirty="0" smtClean="0"/>
              <a:t>CEM</a:t>
            </a:r>
          </a:p>
          <a:p>
            <a:r>
              <a:rPr lang="en-US" sz="1600" b="1" dirty="0" err="1" smtClean="0"/>
              <a:t>TransComb</a:t>
            </a:r>
            <a:endParaRPr lang="en-US" sz="1600" b="1" dirty="0" smtClean="0"/>
          </a:p>
          <a:p>
            <a:r>
              <a:rPr lang="en-US" sz="1600" b="1" dirty="0" smtClean="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smtClean="0"/>
              <a:t>TopHat</a:t>
            </a:r>
            <a:r>
              <a:rPr lang="en-US" sz="1600" b="1" dirty="0" smtClean="0"/>
              <a:t> </a:t>
            </a:r>
            <a:br>
              <a:rPr lang="en-US" sz="1600" b="1" dirty="0" smtClean="0"/>
            </a:br>
            <a:r>
              <a:rPr lang="en-US" sz="1600" b="1" dirty="0" smtClean="0"/>
              <a:t>STAR</a:t>
            </a:r>
            <a:br>
              <a:rPr lang="en-US" sz="1600" b="1" dirty="0" smtClean="0"/>
            </a:br>
            <a:r>
              <a:rPr lang="en-US" sz="1600" b="1" dirty="0" smtClean="0"/>
              <a:t>HISAT</a:t>
            </a:r>
          </a:p>
          <a:p>
            <a:r>
              <a:rPr lang="en-US" sz="1600" b="1" dirty="0" smtClean="0"/>
              <a:t>GSNAP</a:t>
            </a:r>
          </a:p>
          <a:p>
            <a:r>
              <a:rPr lang="en-US" sz="1600" b="1" dirty="0" smtClean="0"/>
              <a:t>…</a:t>
            </a:r>
            <a:endParaRPr lang="en-US" sz="1600" b="1" dirty="0"/>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smtClean="0"/>
              <a:t>Many tools to choose among:</a:t>
            </a:r>
            <a:endParaRPr lang="en-US" sz="2400" b="1" dirty="0"/>
          </a:p>
        </p:txBody>
      </p:sp>
    </p:spTree>
    <p:extLst>
      <p:ext uri="{BB962C8B-B14F-4D97-AF65-F5344CB8AC3E}">
        <p14:creationId xmlns:p14="http://schemas.microsoft.com/office/powerpoint/2010/main" val="110451197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105479" cy="523220"/>
          </a:xfrm>
          <a:prstGeom prst="rect">
            <a:avLst/>
          </a:prstGeom>
          <a:noFill/>
        </p:spPr>
        <p:txBody>
          <a:bodyPr wrap="none" rtlCol="0">
            <a:spAutoFit/>
          </a:bodyPr>
          <a:lstStyle/>
          <a:p>
            <a:r>
              <a:rPr lang="en-US" sz="2800" b="1" dirty="0" smtClean="0"/>
              <a:t>Graph Data Structures Commonly Used For Assembly</a:t>
            </a:r>
            <a:endParaRPr lang="en-US" sz="2800" b="1" dirty="0"/>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53419" y="3081315"/>
              <a:ext cx="1629623" cy="369332"/>
            </a:xfrm>
            <a:prstGeom prst="rect">
              <a:avLst/>
            </a:prstGeom>
            <a:noFill/>
          </p:spPr>
          <p:txBody>
            <a:bodyPr wrap="none" rtlCol="0">
              <a:spAutoFit/>
            </a:bodyPr>
            <a:lstStyle/>
            <a:p>
              <a:r>
                <a:rPr lang="en-US" dirty="0" smtClean="0"/>
                <a:t>Reads to Graph </a:t>
              </a:r>
              <a:endParaRPr lang="en-US" dirty="0"/>
            </a:p>
          </p:txBody>
        </p:sp>
        <p:sp>
          <p:nvSpPr>
            <p:cNvPr id="54" name="TextBox 53"/>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smtClean="0"/>
                <a:t>Sequence</a:t>
              </a:r>
            </a:p>
            <a:p>
              <a:pPr marL="285750" indent="-285750">
                <a:buFont typeface="Arial"/>
                <a:buChar char="•"/>
              </a:pPr>
              <a:r>
                <a:rPr lang="en-US" dirty="0" smtClean="0"/>
                <a:t>Order</a:t>
              </a:r>
            </a:p>
            <a:p>
              <a:pPr marL="285750" indent="-285750">
                <a:buFont typeface="Arial"/>
                <a:buChar char="•"/>
              </a:pPr>
              <a:r>
                <a:rPr lang="en-US" dirty="0" smtClean="0"/>
                <a:t>Orientation (+, -)</a:t>
              </a:r>
            </a:p>
            <a:p>
              <a:pPr marL="285750" indent="-285750">
                <a:buFont typeface="Arial"/>
                <a:buChar char="•"/>
              </a:pPr>
              <a:r>
                <a:rPr lang="en-US" dirty="0" smtClean="0"/>
                <a:t>Overlap</a:t>
              </a:r>
              <a:endParaRPr lang="en-US" dirty="0"/>
            </a:p>
          </p:txBody>
        </p:sp>
      </p:grpSp>
      <p:grpSp>
        <p:nvGrpSpPr>
          <p:cNvPr id="57" name="Group 56"/>
          <p:cNvGrpSpPr/>
          <p:nvPr/>
        </p:nvGrpSpPr>
        <p:grpSpPr>
          <a:xfrm>
            <a:off x="1046348" y="3915300"/>
            <a:ext cx="7862277" cy="2695140"/>
            <a:chOff x="1046348" y="3915300"/>
            <a:chExt cx="7862277" cy="2695140"/>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710451" cy="369332"/>
            </a:xfrm>
            <a:prstGeom prst="rect">
              <a:avLst/>
            </a:prstGeom>
            <a:noFill/>
          </p:spPr>
          <p:txBody>
            <a:bodyPr wrap="none" rtlCol="0">
              <a:spAutoFit/>
            </a:bodyPr>
            <a:lstStyle/>
            <a:p>
              <a:r>
                <a:rPr lang="en-US" dirty="0" smtClean="0"/>
                <a:t>GATC</a:t>
              </a:r>
              <a:endParaRPr lang="en-US" dirty="0"/>
            </a:p>
          </p:txBody>
        </p:sp>
        <p:sp>
          <p:nvSpPr>
            <p:cNvPr id="37" name="TextBox 36"/>
            <p:cNvSpPr txBox="1"/>
            <p:nvPr/>
          </p:nvSpPr>
          <p:spPr>
            <a:xfrm>
              <a:off x="2614534" y="5406818"/>
              <a:ext cx="956061" cy="369332"/>
            </a:xfrm>
            <a:prstGeom prst="rect">
              <a:avLst/>
            </a:prstGeom>
            <a:noFill/>
          </p:spPr>
          <p:txBody>
            <a:bodyPr wrap="none" rtlCol="0">
              <a:spAutoFit/>
            </a:bodyPr>
            <a:lstStyle/>
            <a:p>
              <a:r>
                <a:rPr lang="en-US" dirty="0" smtClean="0"/>
                <a:t>CGATCA</a:t>
              </a:r>
              <a:endParaRPr lang="en-US" dirty="0"/>
            </a:p>
          </p:txBody>
        </p:sp>
        <p:sp>
          <p:nvSpPr>
            <p:cNvPr id="42" name="TextBox 41"/>
            <p:cNvSpPr txBox="1"/>
            <p:nvPr/>
          </p:nvSpPr>
          <p:spPr>
            <a:xfrm>
              <a:off x="2779081" y="4053968"/>
              <a:ext cx="569387" cy="369332"/>
            </a:xfrm>
            <a:prstGeom prst="rect">
              <a:avLst/>
            </a:prstGeom>
            <a:noFill/>
          </p:spPr>
          <p:txBody>
            <a:bodyPr wrap="none" rtlCol="0">
              <a:spAutoFit/>
            </a:bodyPr>
            <a:lstStyle/>
            <a:p>
              <a:r>
                <a:rPr lang="en-US" dirty="0" smtClean="0"/>
                <a:t>GTC</a:t>
              </a:r>
              <a:endParaRPr lang="en-US" dirty="0"/>
            </a:p>
          </p:txBody>
        </p:sp>
        <p:sp>
          <p:nvSpPr>
            <p:cNvPr id="43" name="TextBox 42"/>
            <p:cNvSpPr txBox="1"/>
            <p:nvPr/>
          </p:nvSpPr>
          <p:spPr>
            <a:xfrm>
              <a:off x="4368154" y="4716000"/>
              <a:ext cx="453369" cy="369332"/>
            </a:xfrm>
            <a:prstGeom prst="rect">
              <a:avLst/>
            </a:prstGeom>
            <a:noFill/>
          </p:spPr>
          <p:txBody>
            <a:bodyPr wrap="none" rtlCol="0">
              <a:spAutoFit/>
            </a:bodyPr>
            <a:lstStyle/>
            <a:p>
              <a:r>
                <a:rPr lang="en-US" dirty="0" smtClean="0"/>
                <a:t>CG</a:t>
              </a:r>
              <a:endParaRPr lang="en-US" dirty="0"/>
            </a:p>
          </p:txBody>
        </p:sp>
        <p:sp>
          <p:nvSpPr>
            <p:cNvPr id="45" name="TextBox 44"/>
            <p:cNvSpPr txBox="1"/>
            <p:nvPr/>
          </p:nvSpPr>
          <p:spPr>
            <a:xfrm>
              <a:off x="5711258" y="4068909"/>
              <a:ext cx="832980" cy="369332"/>
            </a:xfrm>
            <a:prstGeom prst="rect">
              <a:avLst/>
            </a:prstGeom>
            <a:noFill/>
          </p:spPr>
          <p:txBody>
            <a:bodyPr wrap="none" rtlCol="0">
              <a:spAutoFit/>
            </a:bodyPr>
            <a:lstStyle/>
            <a:p>
              <a:r>
                <a:rPr lang="en-US" dirty="0" smtClean="0"/>
                <a:t>AGTCA</a:t>
              </a:r>
              <a:endParaRPr lang="en-US" dirty="0"/>
            </a:p>
          </p:txBody>
        </p:sp>
        <p:sp>
          <p:nvSpPr>
            <p:cNvPr id="46" name="TextBox 45"/>
            <p:cNvSpPr txBox="1"/>
            <p:nvPr/>
          </p:nvSpPr>
          <p:spPr>
            <a:xfrm>
              <a:off x="5855221" y="5406818"/>
              <a:ext cx="595035" cy="369332"/>
            </a:xfrm>
            <a:prstGeom prst="rect">
              <a:avLst/>
            </a:prstGeom>
            <a:noFill/>
          </p:spPr>
          <p:txBody>
            <a:bodyPr wrap="none" rtlCol="0">
              <a:spAutoFit/>
            </a:bodyPr>
            <a:lstStyle/>
            <a:p>
              <a:r>
                <a:rPr lang="en-US" dirty="0" smtClean="0"/>
                <a:t>AGC</a:t>
              </a:r>
              <a:endParaRPr lang="en-US" dirty="0"/>
            </a:p>
          </p:txBody>
        </p:sp>
        <p:sp>
          <p:nvSpPr>
            <p:cNvPr id="47" name="TextBox 46"/>
            <p:cNvSpPr txBox="1"/>
            <p:nvPr/>
          </p:nvSpPr>
          <p:spPr>
            <a:xfrm>
              <a:off x="7350458" y="4715329"/>
              <a:ext cx="1079029" cy="369332"/>
            </a:xfrm>
            <a:prstGeom prst="rect">
              <a:avLst/>
            </a:prstGeom>
            <a:noFill/>
          </p:spPr>
          <p:txBody>
            <a:bodyPr wrap="none" rtlCol="0">
              <a:spAutoFit/>
            </a:bodyPr>
            <a:lstStyle/>
            <a:p>
              <a:r>
                <a:rPr lang="en-US" dirty="0" smtClean="0"/>
                <a:t>GATTACA</a:t>
              </a:r>
              <a:endParaRPr lang="en-US" dirty="0"/>
            </a:p>
          </p:txBody>
        </p:sp>
        <p:sp>
          <p:nvSpPr>
            <p:cNvPr id="55" name="TextBox 54"/>
            <p:cNvSpPr txBox="1"/>
            <p:nvPr/>
          </p:nvSpPr>
          <p:spPr>
            <a:xfrm>
              <a:off x="6544238" y="5964109"/>
              <a:ext cx="2364387" cy="646331"/>
            </a:xfrm>
            <a:prstGeom prst="rect">
              <a:avLst/>
            </a:prstGeom>
            <a:noFill/>
          </p:spPr>
          <p:txBody>
            <a:bodyPr wrap="none" rtlCol="0">
              <a:spAutoFit/>
            </a:bodyPr>
            <a:lstStyle/>
            <a:p>
              <a:r>
                <a:rPr lang="en-US" dirty="0" smtClean="0"/>
                <a:t>Nodes = sequence (+/-)</a:t>
              </a:r>
            </a:p>
            <a:p>
              <a:r>
                <a:rPr lang="en-US" dirty="0" smtClean="0"/>
                <a:t>Edges = order, overlap</a:t>
              </a:r>
              <a:endParaRPr lang="en-US" dirty="0"/>
            </a:p>
          </p:txBody>
        </p:sp>
      </p:grpSp>
    </p:spTree>
    <p:extLst>
      <p:ext uri="{BB962C8B-B14F-4D97-AF65-F5344CB8AC3E}">
        <p14:creationId xmlns:p14="http://schemas.microsoft.com/office/powerpoint/2010/main" val="2447348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105479" cy="523220"/>
          </a:xfrm>
          <a:prstGeom prst="rect">
            <a:avLst/>
          </a:prstGeom>
          <a:noFill/>
        </p:spPr>
        <p:txBody>
          <a:bodyPr wrap="none" rtlCol="0">
            <a:spAutoFit/>
          </a:bodyPr>
          <a:lstStyle/>
          <a:p>
            <a:r>
              <a:rPr lang="en-US" sz="2800" b="1" dirty="0" smtClean="0"/>
              <a:t>Graph Data Structures Commonly Used For Assembly</a:t>
            </a:r>
            <a:endParaRPr lang="en-US" sz="2800" b="1" dirty="0"/>
          </a:p>
        </p:txBody>
      </p:sp>
      <p:grpSp>
        <p:nvGrpSpPr>
          <p:cNvPr id="7" name="Group 6"/>
          <p:cNvGrpSpPr/>
          <p:nvPr/>
        </p:nvGrpSpPr>
        <p:grpSpPr>
          <a:xfrm>
            <a:off x="1046348" y="3915300"/>
            <a:ext cx="7529889" cy="2017059"/>
            <a:chOff x="1046348" y="3801900"/>
            <a:chExt cx="7529889"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710451" cy="369332"/>
            </a:xfrm>
            <a:prstGeom prst="rect">
              <a:avLst/>
            </a:prstGeom>
            <a:noFill/>
          </p:spPr>
          <p:txBody>
            <a:bodyPr wrap="none" rtlCol="0">
              <a:spAutoFit/>
            </a:bodyPr>
            <a:lstStyle/>
            <a:p>
              <a:r>
                <a:rPr lang="en-US" dirty="0" smtClean="0"/>
                <a:t>GATC</a:t>
              </a:r>
              <a:endParaRPr lang="en-US" dirty="0"/>
            </a:p>
          </p:txBody>
        </p:sp>
        <p:sp>
          <p:nvSpPr>
            <p:cNvPr id="37" name="TextBox 36"/>
            <p:cNvSpPr txBox="1"/>
            <p:nvPr/>
          </p:nvSpPr>
          <p:spPr>
            <a:xfrm>
              <a:off x="2614534" y="5293418"/>
              <a:ext cx="956061" cy="369332"/>
            </a:xfrm>
            <a:prstGeom prst="rect">
              <a:avLst/>
            </a:prstGeom>
            <a:noFill/>
          </p:spPr>
          <p:txBody>
            <a:bodyPr wrap="none" rtlCol="0">
              <a:spAutoFit/>
            </a:bodyPr>
            <a:lstStyle/>
            <a:p>
              <a:r>
                <a:rPr lang="en-US" dirty="0" smtClean="0"/>
                <a:t>CGATCA</a:t>
              </a:r>
              <a:endParaRPr lang="en-US" dirty="0"/>
            </a:p>
          </p:txBody>
        </p:sp>
        <p:sp>
          <p:nvSpPr>
            <p:cNvPr id="42" name="TextBox 41"/>
            <p:cNvSpPr txBox="1"/>
            <p:nvPr/>
          </p:nvSpPr>
          <p:spPr>
            <a:xfrm>
              <a:off x="2779081" y="3940568"/>
              <a:ext cx="569387" cy="369332"/>
            </a:xfrm>
            <a:prstGeom prst="rect">
              <a:avLst/>
            </a:prstGeom>
            <a:noFill/>
          </p:spPr>
          <p:txBody>
            <a:bodyPr wrap="none" rtlCol="0">
              <a:spAutoFit/>
            </a:bodyPr>
            <a:lstStyle/>
            <a:p>
              <a:r>
                <a:rPr lang="en-US" dirty="0" smtClean="0"/>
                <a:t>GTC</a:t>
              </a:r>
              <a:endParaRPr lang="en-US" dirty="0"/>
            </a:p>
          </p:txBody>
        </p:sp>
        <p:sp>
          <p:nvSpPr>
            <p:cNvPr id="43" name="TextBox 42"/>
            <p:cNvSpPr txBox="1"/>
            <p:nvPr/>
          </p:nvSpPr>
          <p:spPr>
            <a:xfrm>
              <a:off x="4368154" y="4602600"/>
              <a:ext cx="453369" cy="369332"/>
            </a:xfrm>
            <a:prstGeom prst="rect">
              <a:avLst/>
            </a:prstGeom>
            <a:noFill/>
          </p:spPr>
          <p:txBody>
            <a:bodyPr wrap="none" rtlCol="0">
              <a:spAutoFit/>
            </a:bodyPr>
            <a:lstStyle/>
            <a:p>
              <a:r>
                <a:rPr lang="en-US" dirty="0" smtClean="0"/>
                <a:t>CG</a:t>
              </a:r>
              <a:endParaRPr lang="en-US" dirty="0"/>
            </a:p>
          </p:txBody>
        </p:sp>
        <p:sp>
          <p:nvSpPr>
            <p:cNvPr id="45" name="TextBox 44"/>
            <p:cNvSpPr txBox="1"/>
            <p:nvPr/>
          </p:nvSpPr>
          <p:spPr>
            <a:xfrm>
              <a:off x="5711258" y="3955509"/>
              <a:ext cx="832980" cy="369332"/>
            </a:xfrm>
            <a:prstGeom prst="rect">
              <a:avLst/>
            </a:prstGeom>
            <a:noFill/>
          </p:spPr>
          <p:txBody>
            <a:bodyPr wrap="none" rtlCol="0">
              <a:spAutoFit/>
            </a:bodyPr>
            <a:lstStyle/>
            <a:p>
              <a:r>
                <a:rPr lang="en-US" dirty="0" smtClean="0"/>
                <a:t>AGTCA</a:t>
              </a:r>
              <a:endParaRPr lang="en-US" dirty="0"/>
            </a:p>
          </p:txBody>
        </p:sp>
        <p:sp>
          <p:nvSpPr>
            <p:cNvPr id="46" name="TextBox 45"/>
            <p:cNvSpPr txBox="1"/>
            <p:nvPr/>
          </p:nvSpPr>
          <p:spPr>
            <a:xfrm>
              <a:off x="5855221" y="5293418"/>
              <a:ext cx="595035" cy="369332"/>
            </a:xfrm>
            <a:prstGeom prst="rect">
              <a:avLst/>
            </a:prstGeom>
            <a:noFill/>
          </p:spPr>
          <p:txBody>
            <a:bodyPr wrap="none" rtlCol="0">
              <a:spAutoFit/>
            </a:bodyPr>
            <a:lstStyle/>
            <a:p>
              <a:r>
                <a:rPr lang="en-US" dirty="0" smtClean="0"/>
                <a:t>AGC</a:t>
              </a:r>
              <a:endParaRPr lang="en-US" dirty="0"/>
            </a:p>
          </p:txBody>
        </p:sp>
        <p:sp>
          <p:nvSpPr>
            <p:cNvPr id="47" name="TextBox 46"/>
            <p:cNvSpPr txBox="1"/>
            <p:nvPr/>
          </p:nvSpPr>
          <p:spPr>
            <a:xfrm>
              <a:off x="7350458" y="4601929"/>
              <a:ext cx="1079029" cy="369332"/>
            </a:xfrm>
            <a:prstGeom prst="rect">
              <a:avLst/>
            </a:prstGeom>
            <a:noFill/>
          </p:spPr>
          <p:txBody>
            <a:bodyPr wrap="none" rtlCol="0">
              <a:spAutoFit/>
            </a:bodyPr>
            <a:lstStyle/>
            <a:p>
              <a:r>
                <a:rPr lang="en-US" dirty="0" smtClean="0"/>
                <a:t>GATTACA</a:t>
              </a:r>
              <a:endParaRPr lang="en-US" dirty="0"/>
            </a:p>
          </p:txBody>
        </p:sp>
      </p:grpSp>
      <p:sp>
        <p:nvSpPr>
          <p:cNvPr id="3" name="TextBox 2"/>
          <p:cNvSpPr txBox="1"/>
          <p:nvPr/>
        </p:nvSpPr>
        <p:spPr>
          <a:xfrm>
            <a:off x="1677225" y="6077317"/>
            <a:ext cx="4083169" cy="523220"/>
          </a:xfrm>
          <a:prstGeom prst="rect">
            <a:avLst/>
          </a:prstGeom>
          <a:noFill/>
        </p:spPr>
        <p:txBody>
          <a:bodyPr wrap="none" rtlCol="0">
            <a:spAutoFit/>
          </a:bodyPr>
          <a:lstStyle/>
          <a:p>
            <a:r>
              <a:rPr lang="en-US" sz="2800" b="1" dirty="0" smtClean="0">
                <a:solidFill>
                  <a:srgbClr val="660066"/>
                </a:solidFill>
              </a:rPr>
              <a:t>GATCGTCCGAGCGATTACA</a:t>
            </a:r>
            <a:endParaRPr lang="en-US" sz="2800" b="1" dirty="0">
              <a:solidFill>
                <a:srgbClr val="660066"/>
              </a:solidFill>
            </a:endParaRP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753419" y="3081315"/>
            <a:ext cx="1629623" cy="369332"/>
          </a:xfrm>
          <a:prstGeom prst="rect">
            <a:avLst/>
          </a:prstGeom>
          <a:noFill/>
        </p:spPr>
        <p:txBody>
          <a:bodyPr wrap="none" rtlCol="0">
            <a:spAutoFit/>
          </a:bodyPr>
          <a:lstStyle/>
          <a:p>
            <a:r>
              <a:rPr lang="en-US" dirty="0" smtClean="0"/>
              <a:t>Reads to Graph </a:t>
            </a:r>
            <a:endParaRPr lang="en-US" dirty="0"/>
          </a:p>
        </p:txBody>
      </p:sp>
      <p:sp>
        <p:nvSpPr>
          <p:cNvPr id="31" name="TextBox 30"/>
          <p:cNvSpPr txBox="1"/>
          <p:nvPr/>
        </p:nvSpPr>
        <p:spPr>
          <a:xfrm>
            <a:off x="1082503" y="2637453"/>
            <a:ext cx="2018501" cy="1200329"/>
          </a:xfrm>
          <a:prstGeom prst="rect">
            <a:avLst/>
          </a:prstGeom>
          <a:noFill/>
        </p:spPr>
        <p:txBody>
          <a:bodyPr wrap="none" rtlCol="0">
            <a:spAutoFit/>
          </a:bodyPr>
          <a:lstStyle/>
          <a:p>
            <a:pPr marL="285750" indent="-285750">
              <a:buFont typeface="Arial"/>
              <a:buChar char="•"/>
            </a:pPr>
            <a:r>
              <a:rPr lang="en-US" dirty="0" smtClean="0"/>
              <a:t>Sequence</a:t>
            </a:r>
          </a:p>
          <a:p>
            <a:pPr marL="285750" indent="-285750">
              <a:buFont typeface="Arial"/>
              <a:buChar char="•"/>
            </a:pPr>
            <a:r>
              <a:rPr lang="en-US" dirty="0" smtClean="0"/>
              <a:t>Order</a:t>
            </a:r>
          </a:p>
          <a:p>
            <a:pPr marL="285750" indent="-285750">
              <a:buFont typeface="Arial"/>
              <a:buChar char="•"/>
            </a:pPr>
            <a:r>
              <a:rPr lang="en-US" dirty="0" smtClean="0"/>
              <a:t>Orientation (+, -)</a:t>
            </a:r>
          </a:p>
          <a:p>
            <a:pPr marL="285750" indent="-285750">
              <a:buFont typeface="Arial"/>
              <a:buChar char="•"/>
            </a:pPr>
            <a:r>
              <a:rPr lang="en-US" dirty="0" smtClean="0"/>
              <a:t>Overlap</a:t>
            </a:r>
            <a:endParaRPr lang="en-US" dirty="0"/>
          </a:p>
        </p:txBody>
      </p:sp>
      <p:sp>
        <p:nvSpPr>
          <p:cNvPr id="32" name="TextBox 31"/>
          <p:cNvSpPr txBox="1"/>
          <p:nvPr/>
        </p:nvSpPr>
        <p:spPr>
          <a:xfrm>
            <a:off x="6544238" y="5964109"/>
            <a:ext cx="2364387" cy="646331"/>
          </a:xfrm>
          <a:prstGeom prst="rect">
            <a:avLst/>
          </a:prstGeom>
          <a:noFill/>
        </p:spPr>
        <p:txBody>
          <a:bodyPr wrap="none" rtlCol="0">
            <a:spAutoFit/>
          </a:bodyPr>
          <a:lstStyle/>
          <a:p>
            <a:r>
              <a:rPr lang="en-US" dirty="0" smtClean="0"/>
              <a:t>Nodes = sequence (+/-)</a:t>
            </a:r>
          </a:p>
          <a:p>
            <a:r>
              <a:rPr lang="en-US" dirty="0" smtClean="0"/>
              <a:t>Edges = order, overlap</a:t>
            </a:r>
            <a:endParaRPr lang="en-US" dirty="0"/>
          </a:p>
        </p:txBody>
      </p:sp>
    </p:spTree>
    <p:extLst>
      <p:ext uri="{BB962C8B-B14F-4D97-AF65-F5344CB8AC3E}">
        <p14:creationId xmlns:p14="http://schemas.microsoft.com/office/powerpoint/2010/main" val="689477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smtClean="0"/>
              <a:t>The General Approach to </a:t>
            </a:r>
            <a:br>
              <a:rPr lang="en-US" dirty="0" smtClean="0"/>
            </a:br>
            <a:r>
              <a:rPr lang="en-US" i="1" dirty="0" smtClean="0"/>
              <a:t>De novo </a:t>
            </a:r>
            <a:r>
              <a:rPr lang="en-US" dirty="0" smtClean="0"/>
              <a:t>RNA-</a:t>
            </a:r>
            <a:r>
              <a:rPr lang="en-US" dirty="0" err="1" smtClean="0"/>
              <a:t>Seq</a:t>
            </a:r>
            <a:r>
              <a:rPr lang="en-US" dirty="0" smtClean="0"/>
              <a:t> Assembly</a:t>
            </a:r>
            <a:br>
              <a:rPr lang="en-US" dirty="0" smtClean="0"/>
            </a:br>
            <a:r>
              <a:rPr lang="en-US" dirty="0" smtClean="0"/>
              <a:t>Using De </a:t>
            </a:r>
            <a:r>
              <a:rPr lang="en-US" dirty="0" err="1" smtClean="0"/>
              <a:t>Bruijn</a:t>
            </a:r>
            <a:r>
              <a:rPr lang="en-US" dirty="0" smtClean="0"/>
              <a:t> Graphs</a:t>
            </a:r>
            <a:endParaRPr lang="en-US" dirty="0"/>
          </a:p>
        </p:txBody>
      </p:sp>
    </p:spTree>
    <p:extLst>
      <p:ext uri="{BB962C8B-B14F-4D97-AF65-F5344CB8AC3E}">
        <p14:creationId xmlns:p14="http://schemas.microsoft.com/office/powerpoint/2010/main" val="42060667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smtClean="0"/>
                <a:t>Extract RNA, convert to cDNA</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smtClean="0"/>
              <a:t>RNA-Seq Empowers Transcriptome Studies</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3"/>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smtClean="0"/>
                <a:t>Next-gen Sequencer</a:t>
              </a:r>
            </a:p>
            <a:p>
              <a:pPr algn="ctr"/>
              <a:r>
                <a:rPr lang="en-US" sz="1600" i="1" dirty="0" smtClean="0"/>
                <a:t>(pick your favorite)</a:t>
              </a:r>
              <a:endParaRPr lang="en-US" sz="1600" i="1" dirty="0"/>
            </a:p>
          </p:txBody>
        </p:sp>
      </p:grpSp>
      <p:pic>
        <p:nvPicPr>
          <p:cNvPr id="4" name="Picture 3"/>
          <p:cNvPicPr>
            <a:picLocks noChangeAspect="1"/>
          </p:cNvPicPr>
          <p:nvPr/>
        </p:nvPicPr>
        <p:blipFill>
          <a:blip r:embed="rId4"/>
          <a:stretch>
            <a:fillRect/>
          </a:stretch>
        </p:blipFill>
        <p:spPr>
          <a:xfrm>
            <a:off x="436414" y="913009"/>
            <a:ext cx="3289474" cy="3513466"/>
          </a:xfrm>
          <a:prstGeom prst="rect">
            <a:avLst/>
          </a:prstGeom>
        </p:spPr>
      </p:pic>
    </p:spTree>
    <p:extLst>
      <p:ext uri="{BB962C8B-B14F-4D97-AF65-F5344CB8AC3E}">
        <p14:creationId xmlns:p14="http://schemas.microsoft.com/office/powerpoint/2010/main" val="15094080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189795686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smtClean="0"/>
              <a:t>Alignment segment piles  =&gt;   exon regions</a:t>
            </a:r>
            <a:endParaRPr lang="en-US" dirty="0"/>
          </a:p>
        </p:txBody>
      </p:sp>
    </p:spTree>
    <p:extLst>
      <p:ext uri="{BB962C8B-B14F-4D97-AF65-F5344CB8AC3E}">
        <p14:creationId xmlns:p14="http://schemas.microsoft.com/office/powerpoint/2010/main" val="26801661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smtClean="0"/>
              <a:t>Large alignment gaps   =&gt;   introns  </a:t>
            </a:r>
            <a:endParaRPr lang="en-US" dirty="0"/>
          </a:p>
        </p:txBody>
      </p:sp>
    </p:spTree>
    <p:extLst>
      <p:ext uri="{BB962C8B-B14F-4D97-AF65-F5344CB8AC3E}">
        <p14:creationId xmlns:p14="http://schemas.microsoft.com/office/powerpoint/2010/main" val="16433635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smtClean="0"/>
              <a:t>Overlapping but different introns =  evidence of alternative splicing</a:t>
            </a:r>
            <a:endParaRPr lang="en-US" dirty="0"/>
          </a:p>
        </p:txBody>
      </p:sp>
    </p:spTree>
    <p:extLst>
      <p:ext uri="{BB962C8B-B14F-4D97-AF65-F5344CB8AC3E}">
        <p14:creationId xmlns:p14="http://schemas.microsoft.com/office/powerpoint/2010/main" val="415087559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213025773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smtClean="0"/>
              <a:t>Individual reads can yield multiple exon and intron segments (splice patterns)</a:t>
            </a:r>
            <a:endParaRPr lang="en-US" dirty="0"/>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51154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3729622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13103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117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17"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225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Empowers Many Facets of Biological Investigations</a:t>
            </a:r>
            <a:endParaRPr lang="en-US" dirty="0"/>
          </a:p>
        </p:txBody>
      </p:sp>
      <p:sp>
        <p:nvSpPr>
          <p:cNvPr id="3" name="Content Placeholder 2"/>
          <p:cNvSpPr>
            <a:spLocks noGrp="1"/>
          </p:cNvSpPr>
          <p:nvPr>
            <p:ph idx="1"/>
          </p:nvPr>
        </p:nvSpPr>
        <p:spPr>
          <a:xfrm>
            <a:off x="1058626" y="1760858"/>
            <a:ext cx="7722881" cy="4525963"/>
          </a:xfrm>
        </p:spPr>
        <p:txBody>
          <a:bodyPr/>
          <a:lstStyle/>
          <a:p>
            <a:r>
              <a:rPr lang="en-US" dirty="0" smtClean="0"/>
              <a:t>Transcript identification </a:t>
            </a:r>
            <a:r>
              <a:rPr lang="en-US" sz="2400" dirty="0" smtClean="0"/>
              <a:t>(</a:t>
            </a:r>
            <a:r>
              <a:rPr lang="en-US" sz="2400" dirty="0" err="1" smtClean="0"/>
              <a:t>ie</a:t>
            </a:r>
            <a:r>
              <a:rPr lang="en-US" sz="2400" dirty="0" smtClean="0"/>
              <a:t>. </a:t>
            </a:r>
            <a:r>
              <a:rPr lang="en-US" sz="2400" dirty="0"/>
              <a:t>w</a:t>
            </a:r>
            <a:r>
              <a:rPr lang="en-US" sz="2400" dirty="0" smtClean="0"/>
              <a:t>hich genes active)</a:t>
            </a:r>
          </a:p>
          <a:p>
            <a:r>
              <a:rPr lang="en-US" dirty="0" smtClean="0"/>
              <a:t>Expression Levels</a:t>
            </a:r>
          </a:p>
          <a:p>
            <a:r>
              <a:rPr lang="en-US" dirty="0" smtClean="0"/>
              <a:t>Alternative splicing isoforms</a:t>
            </a:r>
          </a:p>
          <a:p>
            <a:r>
              <a:rPr lang="en-US" dirty="0" smtClean="0"/>
              <a:t>Allelic variants</a:t>
            </a:r>
          </a:p>
          <a:p>
            <a:r>
              <a:rPr lang="en-US" dirty="0" smtClean="0"/>
              <a:t>Mutations</a:t>
            </a:r>
          </a:p>
          <a:p>
            <a:r>
              <a:rPr lang="en-US" dirty="0" smtClean="0"/>
              <a:t>Fusion Transcripts</a:t>
            </a:r>
          </a:p>
          <a:p>
            <a:r>
              <a:rPr lang="en-US" dirty="0" smtClean="0"/>
              <a:t>RNA-editing</a:t>
            </a:r>
          </a:p>
          <a:p>
            <a:endParaRPr lang="en-US" dirty="0"/>
          </a:p>
        </p:txBody>
      </p:sp>
    </p:spTree>
    <p:extLst>
      <p:ext uri="{BB962C8B-B14F-4D97-AF65-F5344CB8AC3E}">
        <p14:creationId xmlns:p14="http://schemas.microsoft.com/office/powerpoint/2010/main" val="192424449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Tree>
    <p:extLst>
      <p:ext uri="{BB962C8B-B14F-4D97-AF65-F5344CB8AC3E}">
        <p14:creationId xmlns:p14="http://schemas.microsoft.com/office/powerpoint/2010/main" val="3125378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smtClean="0"/>
              <a:t>Reconstructed isoforms</a:t>
            </a:r>
            <a:endParaRPr lang="en-US" b="1" dirty="0"/>
          </a:p>
        </p:txBody>
      </p:sp>
    </p:spTree>
    <p:extLst>
      <p:ext uri="{BB962C8B-B14F-4D97-AF65-F5344CB8AC3E}">
        <p14:creationId xmlns:p14="http://schemas.microsoft.com/office/powerpoint/2010/main" val="301074653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2692640"/>
            <a:ext cx="8573681" cy="461665"/>
          </a:xfrm>
          <a:prstGeom prst="rect">
            <a:avLst/>
          </a:prstGeom>
          <a:noFill/>
        </p:spPr>
        <p:txBody>
          <a:bodyPr wrap="none" rtlCol="0">
            <a:spAutoFit/>
          </a:bodyPr>
          <a:lstStyle/>
          <a:p>
            <a:r>
              <a:rPr lang="en-US" sz="2400" dirty="0" smtClean="0"/>
              <a:t>What if you don’t have a high quality reference genome sequence?</a:t>
            </a:r>
            <a:endParaRPr lang="en-US" sz="2400" dirty="0"/>
          </a:p>
        </p:txBody>
      </p:sp>
    </p:spTree>
    <p:extLst>
      <p:ext uri="{BB962C8B-B14F-4D97-AF65-F5344CB8AC3E}">
        <p14:creationId xmlns:p14="http://schemas.microsoft.com/office/powerpoint/2010/main" val="211461747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spTree>
    <p:extLst>
      <p:ext uri="{BB962C8B-B14F-4D97-AF65-F5344CB8AC3E}">
        <p14:creationId xmlns:p14="http://schemas.microsoft.com/office/powerpoint/2010/main" val="37143989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smtClean="0"/>
              <a:t>Node = read</a:t>
            </a:r>
          </a:p>
          <a:p>
            <a:r>
              <a:rPr lang="en-US" dirty="0" smtClean="0"/>
              <a:t>Edge = overlap</a:t>
            </a:r>
            <a:endParaRPr lang="en-US" dirty="0"/>
          </a:p>
        </p:txBody>
      </p:sp>
    </p:spTree>
    <p:extLst>
      <p:ext uri="{BB962C8B-B14F-4D97-AF65-F5344CB8AC3E}">
        <p14:creationId xmlns:p14="http://schemas.microsoft.com/office/powerpoint/2010/main" val="131204944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020834" y="298172"/>
            <a:ext cx="7483840" cy="461665"/>
          </a:xfrm>
          <a:prstGeom prst="rect">
            <a:avLst/>
          </a:prstGeom>
          <a:noFill/>
        </p:spPr>
        <p:txBody>
          <a:bodyPr wrap="none" rtlCol="0">
            <a:spAutoFit/>
          </a:bodyPr>
          <a:lstStyle/>
          <a:p>
            <a:r>
              <a:rPr lang="en-US" sz="2400" b="1" dirty="0" smtClean="0"/>
              <a:t>Read Overlap Graph:    Reads as nodes, overlaps as edges</a:t>
            </a:r>
            <a:endParaRPr lang="en-US" sz="2400" b="1" dirty="0"/>
          </a:p>
        </p:txBody>
      </p:sp>
      <p:grpSp>
        <p:nvGrpSpPr>
          <p:cNvPr id="5" name="Group 4"/>
          <p:cNvGrpSpPr/>
          <p:nvPr/>
        </p:nvGrpSpPr>
        <p:grpSpPr>
          <a:xfrm>
            <a:off x="137121" y="2589096"/>
            <a:ext cx="6967226" cy="369332"/>
            <a:chOff x="137121" y="2589096"/>
            <a:chExt cx="6967226" cy="369332"/>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37121" y="2589096"/>
              <a:ext cx="1315159" cy="369332"/>
            </a:xfrm>
            <a:prstGeom prst="rect">
              <a:avLst/>
            </a:prstGeom>
            <a:noFill/>
          </p:spPr>
          <p:txBody>
            <a:bodyPr wrap="none" rtlCol="0">
              <a:spAutoFit/>
            </a:bodyPr>
            <a:lstStyle/>
            <a:p>
              <a:r>
                <a:rPr lang="en-US" dirty="0" smtClean="0"/>
                <a:t>Transcript A</a:t>
              </a:r>
              <a:endParaRPr lang="en-US" dirty="0"/>
            </a:p>
          </p:txBody>
        </p:sp>
      </p:grpSp>
      <p:grpSp>
        <p:nvGrpSpPr>
          <p:cNvPr id="6" name="Group 5"/>
          <p:cNvGrpSpPr/>
          <p:nvPr/>
        </p:nvGrpSpPr>
        <p:grpSpPr>
          <a:xfrm>
            <a:off x="137121" y="5778760"/>
            <a:ext cx="7612446" cy="369332"/>
            <a:chOff x="137121" y="5778760"/>
            <a:chExt cx="7612446" cy="369332"/>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137121" y="5778760"/>
              <a:ext cx="1313180" cy="369332"/>
            </a:xfrm>
            <a:prstGeom prst="rect">
              <a:avLst/>
            </a:prstGeom>
            <a:noFill/>
          </p:spPr>
          <p:txBody>
            <a:bodyPr wrap="none" rtlCol="0">
              <a:spAutoFit/>
            </a:bodyPr>
            <a:lstStyle/>
            <a:p>
              <a:r>
                <a:rPr lang="en-US" dirty="0" smtClean="0"/>
                <a:t>Transcript B</a:t>
              </a:r>
              <a:endParaRPr lang="en-US" dirty="0"/>
            </a:p>
          </p:txBody>
        </p:sp>
      </p:grpSp>
      <p:sp>
        <p:nvSpPr>
          <p:cNvPr id="4" name="TextBox 3"/>
          <p:cNvSpPr txBox="1"/>
          <p:nvPr/>
        </p:nvSpPr>
        <p:spPr>
          <a:xfrm>
            <a:off x="1946939" y="3589956"/>
            <a:ext cx="5225559" cy="369332"/>
          </a:xfrm>
          <a:prstGeom prst="rect">
            <a:avLst/>
          </a:prstGeom>
          <a:noFill/>
        </p:spPr>
        <p:txBody>
          <a:bodyPr wrap="none" rtlCol="0">
            <a:spAutoFit/>
          </a:bodyPr>
          <a:lstStyle/>
          <a:p>
            <a:r>
              <a:rPr lang="en-US" dirty="0" smtClean="0"/>
              <a:t> Generate consensus sequence where reads overlap</a:t>
            </a:r>
            <a:endParaRPr lang="en-US" dirty="0"/>
          </a:p>
        </p:txBody>
      </p:sp>
      <p:sp>
        <p:nvSpPr>
          <p:cNvPr id="63" name="TextBox 62"/>
          <p:cNvSpPr txBox="1"/>
          <p:nvPr/>
        </p:nvSpPr>
        <p:spPr>
          <a:xfrm>
            <a:off x="7366000" y="4241074"/>
            <a:ext cx="1567632" cy="646331"/>
          </a:xfrm>
          <a:prstGeom prst="rect">
            <a:avLst/>
          </a:prstGeom>
          <a:noFill/>
        </p:spPr>
        <p:txBody>
          <a:bodyPr wrap="none" rtlCol="0">
            <a:spAutoFit/>
          </a:bodyPr>
          <a:lstStyle/>
          <a:p>
            <a:r>
              <a:rPr lang="en-US" dirty="0" smtClean="0"/>
              <a:t>Node = read</a:t>
            </a:r>
          </a:p>
          <a:p>
            <a:r>
              <a:rPr lang="en-US" dirty="0" smtClean="0"/>
              <a:t>Edge = overlap</a:t>
            </a:r>
            <a:endParaRPr lang="en-US" dirty="0"/>
          </a:p>
        </p:txBody>
      </p:sp>
    </p:spTree>
    <p:extLst>
      <p:ext uri="{BB962C8B-B14F-4D97-AF65-F5344CB8AC3E}">
        <p14:creationId xmlns:p14="http://schemas.microsoft.com/office/powerpoint/2010/main" val="1912465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9093505" cy="461665"/>
          </a:xfrm>
          <a:prstGeom prst="rect">
            <a:avLst/>
          </a:prstGeom>
          <a:noFill/>
        </p:spPr>
        <p:txBody>
          <a:bodyPr wrap="none" rtlCol="0">
            <a:spAutoFit/>
          </a:bodyPr>
          <a:lstStyle/>
          <a:p>
            <a:r>
              <a:rPr lang="en-US" sz="2400" b="1" dirty="0" smtClean="0"/>
              <a:t>Finding pairwise overlaps between </a:t>
            </a:r>
            <a:r>
              <a:rPr lang="en-US" sz="2400" b="1" i="1" dirty="0" smtClean="0"/>
              <a:t>n</a:t>
            </a:r>
            <a:r>
              <a:rPr lang="en-US" sz="2400" b="1" dirty="0" smtClean="0"/>
              <a:t> reads involves ~ </a:t>
            </a:r>
            <a:r>
              <a:rPr lang="en-US" sz="2400" b="1" i="1" dirty="0" smtClean="0"/>
              <a:t>n</a:t>
            </a:r>
            <a:r>
              <a:rPr lang="en-US" sz="2400" b="1" i="1" baseline="30000" dirty="0" smtClean="0"/>
              <a:t>2</a:t>
            </a:r>
            <a:r>
              <a:rPr lang="en-US" sz="2400" b="1" dirty="0" smtClean="0"/>
              <a:t> comparisons.</a:t>
            </a:r>
            <a:endParaRPr lang="en-US" sz="2400" b="1" dirty="0"/>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462428" cy="400110"/>
          </a:xfrm>
          <a:prstGeom prst="rect">
            <a:avLst/>
          </a:prstGeom>
          <a:noFill/>
        </p:spPr>
        <p:txBody>
          <a:bodyPr wrap="none" rtlCol="0">
            <a:spAutoFit/>
          </a:bodyPr>
          <a:lstStyle/>
          <a:p>
            <a:r>
              <a:rPr lang="en-US" sz="2000" b="1" i="1" dirty="0" smtClean="0">
                <a:solidFill>
                  <a:schemeClr val="tx1">
                    <a:lumMod val="65000"/>
                    <a:lumOff val="35000"/>
                  </a:schemeClr>
                </a:solidFill>
              </a:rPr>
              <a:t>Impractical for typical RNA-</a:t>
            </a:r>
            <a:r>
              <a:rPr lang="en-US" sz="2000" b="1" i="1" dirty="0" err="1" smtClean="0">
                <a:solidFill>
                  <a:schemeClr val="tx1">
                    <a:lumMod val="65000"/>
                    <a:lumOff val="35000"/>
                  </a:schemeClr>
                </a:solidFill>
              </a:rPr>
              <a:t>Seq</a:t>
            </a:r>
            <a:r>
              <a:rPr lang="en-US" sz="2000" b="1" i="1" dirty="0" smtClean="0">
                <a:solidFill>
                  <a:schemeClr val="tx1">
                    <a:lumMod val="65000"/>
                    <a:lumOff val="35000"/>
                  </a:schemeClr>
                </a:solidFill>
              </a:rPr>
              <a:t> data (50M reads)</a:t>
            </a:r>
            <a:endParaRPr lang="en-US" sz="2000" b="1" i="1" dirty="0">
              <a:solidFill>
                <a:schemeClr val="tx1">
                  <a:lumMod val="65000"/>
                  <a:lumOff val="35000"/>
                </a:schemeClr>
              </a:solidFill>
            </a:endParaRPr>
          </a:p>
        </p:txBody>
      </p:sp>
    </p:spTree>
    <p:extLst>
      <p:ext uri="{BB962C8B-B14F-4D97-AF65-F5344CB8AC3E}">
        <p14:creationId xmlns:p14="http://schemas.microsoft.com/office/powerpoint/2010/main" val="2501786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660919" y="296697"/>
            <a:ext cx="8069011" cy="523220"/>
          </a:xfrm>
          <a:prstGeom prst="rect">
            <a:avLst/>
          </a:prstGeom>
          <a:noFill/>
        </p:spPr>
        <p:txBody>
          <a:bodyPr wrap="none" rtlCol="0">
            <a:spAutoFit/>
          </a:bodyPr>
          <a:lstStyle/>
          <a:p>
            <a:r>
              <a:rPr lang="en-US" sz="2800" b="1" dirty="0" smtClean="0"/>
              <a:t>No genome to align to…   De novo assembly required</a:t>
            </a:r>
            <a:endParaRPr lang="en-US" sz="2800" b="1" dirty="0"/>
          </a:p>
        </p:txBody>
      </p:sp>
      <p:sp>
        <p:nvSpPr>
          <p:cNvPr id="3" name="TextBox 2"/>
          <p:cNvSpPr txBox="1"/>
          <p:nvPr/>
        </p:nvSpPr>
        <p:spPr>
          <a:xfrm>
            <a:off x="1328651" y="3477080"/>
            <a:ext cx="6708988" cy="461665"/>
          </a:xfrm>
          <a:prstGeom prst="rect">
            <a:avLst/>
          </a:prstGeom>
          <a:noFill/>
        </p:spPr>
        <p:txBody>
          <a:bodyPr wrap="none" rtlCol="0">
            <a:spAutoFit/>
          </a:bodyPr>
          <a:lstStyle/>
          <a:p>
            <a:r>
              <a:rPr lang="en-US" sz="2400" dirty="0" smtClean="0"/>
              <a:t>Want to avoid </a:t>
            </a:r>
            <a:r>
              <a:rPr lang="en-US" sz="2400" b="1" i="1" dirty="0" smtClean="0"/>
              <a:t>n</a:t>
            </a:r>
            <a:r>
              <a:rPr lang="en-US" sz="2400" b="1" i="1" baseline="30000" dirty="0" smtClean="0"/>
              <a:t>2</a:t>
            </a:r>
            <a:r>
              <a:rPr lang="en-US" sz="2400" dirty="0" smtClean="0"/>
              <a:t> read alignments to define overlaps</a:t>
            </a:r>
            <a:endParaRPr lang="en-US" sz="2400" dirty="0"/>
          </a:p>
        </p:txBody>
      </p:sp>
      <p:sp>
        <p:nvSpPr>
          <p:cNvPr id="4" name="TextBox 3"/>
          <p:cNvSpPr txBox="1"/>
          <p:nvPr/>
        </p:nvSpPr>
        <p:spPr>
          <a:xfrm>
            <a:off x="2747859" y="4476557"/>
            <a:ext cx="3373189" cy="523220"/>
          </a:xfrm>
          <a:prstGeom prst="rect">
            <a:avLst/>
          </a:prstGeom>
          <a:noFill/>
        </p:spPr>
        <p:txBody>
          <a:bodyPr wrap="none" rtlCol="0">
            <a:spAutoFit/>
          </a:bodyPr>
          <a:lstStyle/>
          <a:p>
            <a:r>
              <a:rPr lang="en-US" sz="2800" b="1" dirty="0" smtClean="0"/>
              <a:t>Use a de </a:t>
            </a:r>
            <a:r>
              <a:rPr lang="en-US" sz="2800" b="1" dirty="0" err="1" smtClean="0"/>
              <a:t>Bruijn</a:t>
            </a:r>
            <a:r>
              <a:rPr lang="en-US" sz="2800" b="1" dirty="0" smtClean="0"/>
              <a:t> graph</a:t>
            </a:r>
            <a:endParaRPr lang="en-US" sz="2800" b="1" dirty="0"/>
          </a:p>
        </p:txBody>
      </p:sp>
    </p:spTree>
    <p:extLst>
      <p:ext uri="{BB962C8B-B14F-4D97-AF65-F5344CB8AC3E}">
        <p14:creationId xmlns:p14="http://schemas.microsoft.com/office/powerpoint/2010/main" val="4251793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78591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594861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9-11 at 9.13.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536679"/>
            <a:ext cx="8597900" cy="6007100"/>
          </a:xfrm>
          <a:prstGeom prst="rect">
            <a:avLst/>
          </a:prstGeom>
        </p:spPr>
      </p:pic>
      <p:sp>
        <p:nvSpPr>
          <p:cNvPr id="4" name="TextBox 3"/>
          <p:cNvSpPr txBox="1"/>
          <p:nvPr/>
        </p:nvSpPr>
        <p:spPr>
          <a:xfrm>
            <a:off x="186074" y="58169"/>
            <a:ext cx="8957926" cy="523220"/>
          </a:xfrm>
          <a:prstGeom prst="rect">
            <a:avLst/>
          </a:prstGeom>
          <a:noFill/>
        </p:spPr>
        <p:txBody>
          <a:bodyPr wrap="none" rtlCol="0">
            <a:spAutoFit/>
          </a:bodyPr>
          <a:lstStyle/>
          <a:p>
            <a:r>
              <a:rPr lang="en-US" sz="2800" b="1" dirty="0" smtClean="0"/>
              <a:t>RNA-</a:t>
            </a:r>
            <a:r>
              <a:rPr lang="en-US" sz="2800" b="1" dirty="0" err="1" smtClean="0"/>
              <a:t>Seq</a:t>
            </a:r>
            <a:r>
              <a:rPr lang="en-US" sz="2800" b="1" dirty="0" smtClean="0"/>
              <a:t> is Empowering Discovery at Single Cell Resolution</a:t>
            </a:r>
            <a:endParaRPr lang="en-US" sz="2800" b="1" dirty="0"/>
          </a:p>
        </p:txBody>
      </p:sp>
      <p:sp>
        <p:nvSpPr>
          <p:cNvPr id="5" name="Rectangle 4"/>
          <p:cNvSpPr/>
          <p:nvPr/>
        </p:nvSpPr>
        <p:spPr>
          <a:xfrm>
            <a:off x="364525" y="693737"/>
            <a:ext cx="482115" cy="3527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6543779"/>
            <a:ext cx="2917511" cy="307777"/>
          </a:xfrm>
          <a:prstGeom prst="rect">
            <a:avLst/>
          </a:prstGeom>
          <a:noFill/>
        </p:spPr>
        <p:txBody>
          <a:bodyPr wrap="none" rtlCol="0">
            <a:spAutoFit/>
          </a:bodyPr>
          <a:lstStyle/>
          <a:p>
            <a:r>
              <a:rPr lang="en-US" sz="1400" dirty="0" smtClean="0"/>
              <a:t>Wagner, </a:t>
            </a:r>
            <a:r>
              <a:rPr lang="en-US" sz="1400" dirty="0" err="1" smtClean="0"/>
              <a:t>Regev</a:t>
            </a:r>
            <a:r>
              <a:rPr lang="en-US" sz="1400" dirty="0" smtClean="0"/>
              <a:t>, and </a:t>
            </a:r>
            <a:r>
              <a:rPr lang="en-US" sz="1400" dirty="0" err="1" smtClean="0"/>
              <a:t>Yosef</a:t>
            </a:r>
            <a:r>
              <a:rPr lang="en-US" sz="1400" dirty="0" smtClean="0"/>
              <a:t>.  NBT 2016 </a:t>
            </a:r>
            <a:endParaRPr lang="en-US" sz="1400" dirty="0"/>
          </a:p>
        </p:txBody>
      </p:sp>
    </p:spTree>
    <p:extLst>
      <p:ext uri="{BB962C8B-B14F-4D97-AF65-F5344CB8AC3E}">
        <p14:creationId xmlns:p14="http://schemas.microsoft.com/office/powerpoint/2010/main" val="52901346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351926" cy="369332"/>
          </a:xfrm>
          <a:prstGeom prst="rect">
            <a:avLst/>
          </a:prstGeom>
          <a:noFill/>
        </p:spPr>
        <p:txBody>
          <a:bodyPr wrap="none" rtlCol="0">
            <a:spAutoFit/>
          </a:bodyPr>
          <a:lstStyle/>
          <a:p>
            <a:r>
              <a:rPr lang="en-US" dirty="0" smtClean="0"/>
              <a:t>Nodes = unique k-</a:t>
            </a:r>
            <a:r>
              <a:rPr lang="en-US" dirty="0" err="1" smtClean="0"/>
              <a:t>mers</a:t>
            </a:r>
            <a:endParaRPr lang="en-US" dirty="0" smtClean="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24049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8238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432324" y="2020931"/>
            <a:ext cx="1375572" cy="369332"/>
          </a:xfrm>
          <a:prstGeom prst="rect">
            <a:avLst/>
          </a:prstGeom>
          <a:noFill/>
        </p:spPr>
        <p:txBody>
          <a:bodyPr wrap="none" rtlCol="0">
            <a:spAutoFit/>
          </a:bodyPr>
          <a:lstStyle/>
          <a:p>
            <a:r>
              <a:rPr lang="en-US" dirty="0" smtClean="0"/>
              <a:t>(k-1) overlap</a:t>
            </a:r>
            <a:endParaRPr lang="en-US" dirty="0"/>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837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432324" y="2020931"/>
            <a:ext cx="1375572" cy="369332"/>
          </a:xfrm>
          <a:prstGeom prst="rect">
            <a:avLst/>
          </a:prstGeom>
          <a:noFill/>
        </p:spPr>
        <p:txBody>
          <a:bodyPr wrap="none" rtlCol="0">
            <a:spAutoFit/>
          </a:bodyPr>
          <a:lstStyle/>
          <a:p>
            <a:r>
              <a:rPr lang="en-US" dirty="0" smtClean="0"/>
              <a:t>(k-1) overlap</a:t>
            </a:r>
            <a:endParaRPr lang="en-US" dirty="0"/>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1188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7" name="TextBox 6"/>
          <p:cNvSpPr txBox="1"/>
          <p:nvPr/>
        </p:nvSpPr>
        <p:spPr>
          <a:xfrm>
            <a:off x="577303" y="3489133"/>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sp>
        <p:nvSpPr>
          <p:cNvPr id="10" name="TextBox 9"/>
          <p:cNvSpPr txBox="1"/>
          <p:nvPr/>
        </p:nvSpPr>
        <p:spPr>
          <a:xfrm>
            <a:off x="6158009" y="6119156"/>
            <a:ext cx="2420630" cy="646331"/>
          </a:xfrm>
          <a:prstGeom prst="rect">
            <a:avLst/>
          </a:prstGeom>
          <a:noFill/>
        </p:spPr>
        <p:txBody>
          <a:bodyPr wrap="none" rtlCol="0">
            <a:spAutoFit/>
          </a:bodyPr>
          <a:lstStyle/>
          <a:p>
            <a:r>
              <a:rPr lang="en-US" dirty="0" smtClean="0"/>
              <a:t>Nodes = unique k-</a:t>
            </a:r>
            <a:r>
              <a:rPr lang="en-US" dirty="0" err="1" smtClean="0"/>
              <a:t>mers</a:t>
            </a:r>
            <a:endParaRPr lang="en-US" dirty="0" smtClean="0"/>
          </a:p>
          <a:p>
            <a:r>
              <a:rPr lang="en-US" dirty="0" smtClean="0"/>
              <a:t>Edges = overlap by (k-1)</a:t>
            </a:r>
            <a:endParaRPr lang="en-US" dirty="0"/>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78333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006389" cy="369332"/>
          </a:xfrm>
          <a:prstGeom prst="rect">
            <a:avLst/>
          </a:prstGeom>
          <a:solidFill>
            <a:srgbClr val="FFFFFF"/>
          </a:solidFill>
        </p:spPr>
        <p:txBody>
          <a:bodyPr wrap="none" rtlCol="0">
            <a:spAutoFit/>
          </a:bodyPr>
          <a:lstStyle/>
          <a:p>
            <a:r>
              <a:rPr lang="en-US" b="1" dirty="0" smtClean="0"/>
              <a:t>Construct the de </a:t>
            </a:r>
            <a:r>
              <a:rPr lang="en-US" b="1" dirty="0" err="1" smtClean="0"/>
              <a:t>Bruijn</a:t>
            </a:r>
            <a:r>
              <a:rPr lang="en-US" b="1" dirty="0" smtClean="0"/>
              <a:t> graph</a:t>
            </a:r>
            <a:endParaRPr lang="en-US" b="1" dirty="0"/>
          </a:p>
        </p:txBody>
      </p:sp>
      <p:grpSp>
        <p:nvGrpSpPr>
          <p:cNvPr id="3" name="Group 2"/>
          <p:cNvGrpSpPr/>
          <p:nvPr/>
        </p:nvGrpSpPr>
        <p:grpSpPr>
          <a:xfrm>
            <a:off x="518160" y="3591107"/>
            <a:ext cx="2928767" cy="629201"/>
            <a:chOff x="518160" y="3591107"/>
            <a:chExt cx="2928767"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smtClean="0"/>
                <a:t>Collapse the de </a:t>
              </a:r>
              <a:r>
                <a:rPr lang="en-US" b="1" dirty="0" err="1" smtClean="0"/>
                <a:t>Bruijn</a:t>
              </a:r>
              <a:r>
                <a:rPr lang="en-US" b="1" dirty="0" smtClean="0"/>
                <a:t> graph</a:t>
              </a:r>
              <a:endParaRPr lang="en-US" b="1" dirty="0"/>
            </a:p>
          </p:txBody>
        </p:sp>
      </p:grpSp>
    </p:spTree>
    <p:extLst>
      <p:ext uri="{BB962C8B-B14F-4D97-AF65-F5344CB8AC3E}">
        <p14:creationId xmlns:p14="http://schemas.microsoft.com/office/powerpoint/2010/main" val="2591089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grpSp>
        <p:nvGrpSpPr>
          <p:cNvPr id="8" name="Group 7"/>
          <p:cNvGrpSpPr/>
          <p:nvPr/>
        </p:nvGrpSpPr>
        <p:grpSpPr>
          <a:xfrm>
            <a:off x="809058" y="615082"/>
            <a:ext cx="2928767" cy="629201"/>
            <a:chOff x="518160" y="3591107"/>
            <a:chExt cx="2928767"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561" y="3591107"/>
              <a:ext cx="2887366" cy="369332"/>
            </a:xfrm>
            <a:prstGeom prst="rect">
              <a:avLst/>
            </a:prstGeom>
            <a:solidFill>
              <a:srgbClr val="FFFFFF"/>
            </a:solidFill>
          </p:spPr>
          <p:txBody>
            <a:bodyPr wrap="none" rtlCol="0">
              <a:spAutoFit/>
            </a:bodyPr>
            <a:lstStyle/>
            <a:p>
              <a:r>
                <a:rPr lang="en-US" b="1" dirty="0" smtClean="0"/>
                <a:t>Collapse the de </a:t>
              </a:r>
              <a:r>
                <a:rPr lang="en-US" b="1" dirty="0" err="1" smtClean="0"/>
                <a:t>Bruijn</a:t>
              </a:r>
              <a:r>
                <a:rPr lang="en-US" b="1" dirty="0" smtClean="0"/>
                <a:t> graph</a:t>
              </a:r>
              <a:endParaRPr lang="en-US" b="1" dirty="0"/>
            </a:p>
          </p:txBody>
        </p:sp>
      </p:grpSp>
      <p:sp>
        <p:nvSpPr>
          <p:cNvPr id="2" name="TextBox 1"/>
          <p:cNvSpPr txBox="1"/>
          <p:nvPr/>
        </p:nvSpPr>
        <p:spPr>
          <a:xfrm>
            <a:off x="809058" y="2295254"/>
            <a:ext cx="1988382" cy="369332"/>
          </a:xfrm>
          <a:prstGeom prst="rect">
            <a:avLst/>
          </a:prstGeom>
          <a:solidFill>
            <a:srgbClr val="FFFFFF"/>
          </a:solidFill>
        </p:spPr>
        <p:txBody>
          <a:bodyPr wrap="none" rtlCol="0">
            <a:spAutoFit/>
          </a:bodyPr>
          <a:lstStyle/>
          <a:p>
            <a:r>
              <a:rPr lang="en-US" b="1" dirty="0" smtClean="0"/>
              <a:t>Traverse the graph</a:t>
            </a:r>
            <a:endParaRPr lang="en-US" b="1" dirty="0"/>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809058" y="4714087"/>
            <a:ext cx="3018775" cy="369332"/>
          </a:xfrm>
          <a:prstGeom prst="rect">
            <a:avLst/>
          </a:prstGeom>
          <a:solidFill>
            <a:srgbClr val="FFFFFF"/>
          </a:solidFill>
        </p:spPr>
        <p:txBody>
          <a:bodyPr wrap="none" rtlCol="0">
            <a:spAutoFit/>
          </a:bodyPr>
          <a:lstStyle/>
          <a:p>
            <a:r>
              <a:rPr lang="en-US" b="1" dirty="0" smtClean="0"/>
              <a:t>Assemble Transcript Isoforms</a:t>
            </a:r>
            <a:endParaRPr lang="en-US" b="1" dirty="0"/>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48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400" b="1" dirty="0" smtClean="0"/>
              <a:t>Contrasting Genome and Transcriptome </a:t>
            </a:r>
            <a:r>
              <a:rPr lang="en-US" sz="3200" b="1" i="1" dirty="0" smtClean="0"/>
              <a:t>De novo </a:t>
            </a:r>
            <a:r>
              <a:rPr lang="en-US" sz="2400" b="1" dirty="0" smtClean="0"/>
              <a:t>Assembly</a:t>
            </a:r>
            <a:endParaRPr lang="en-US" sz="2400" b="1" dirty="0"/>
          </a:p>
        </p:txBody>
      </p:sp>
      <p:sp>
        <p:nvSpPr>
          <p:cNvPr id="4" name="TextBox 3"/>
          <p:cNvSpPr txBox="1"/>
          <p:nvPr/>
        </p:nvSpPr>
        <p:spPr>
          <a:xfrm>
            <a:off x="521197" y="1719753"/>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1694097"/>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grpSp>
        <p:nvGrpSpPr>
          <p:cNvPr id="17" name="Group 16"/>
          <p:cNvGrpSpPr/>
          <p:nvPr/>
        </p:nvGrpSpPr>
        <p:grpSpPr>
          <a:xfrm>
            <a:off x="235164" y="2284171"/>
            <a:ext cx="8908836" cy="400110"/>
            <a:chOff x="235164" y="2284171"/>
            <a:chExt cx="8908836" cy="400110"/>
          </a:xfrm>
        </p:grpSpPr>
        <p:sp>
          <p:nvSpPr>
            <p:cNvPr id="6" name="TextBox 5"/>
            <p:cNvSpPr txBox="1"/>
            <p:nvPr/>
          </p:nvSpPr>
          <p:spPr>
            <a:xfrm>
              <a:off x="235164" y="2284171"/>
              <a:ext cx="3892618" cy="400110"/>
            </a:xfrm>
            <a:prstGeom prst="rect">
              <a:avLst/>
            </a:prstGeom>
            <a:noFill/>
          </p:spPr>
          <p:txBody>
            <a:bodyPr wrap="square" rtlCol="0">
              <a:spAutoFit/>
            </a:bodyPr>
            <a:lstStyle/>
            <a:p>
              <a:pPr marL="285750" indent="-285750">
                <a:buFont typeface="Arial"/>
                <a:buChar char="•"/>
              </a:pPr>
              <a:r>
                <a:rPr lang="en-US" sz="2000" dirty="0" smtClean="0"/>
                <a:t>Uniform coverage</a:t>
              </a:r>
            </a:p>
          </p:txBody>
        </p:sp>
        <p:sp>
          <p:nvSpPr>
            <p:cNvPr id="7" name="TextBox 6"/>
            <p:cNvSpPr txBox="1"/>
            <p:nvPr/>
          </p:nvSpPr>
          <p:spPr>
            <a:xfrm>
              <a:off x="4146305" y="2284171"/>
              <a:ext cx="4997695" cy="400110"/>
            </a:xfrm>
            <a:prstGeom prst="rect">
              <a:avLst/>
            </a:prstGeom>
            <a:noFill/>
          </p:spPr>
          <p:txBody>
            <a:bodyPr wrap="square" rtlCol="0">
              <a:spAutoFit/>
            </a:bodyPr>
            <a:lstStyle/>
            <a:p>
              <a:pPr marL="285750" indent="-285750">
                <a:buFont typeface="Arial"/>
                <a:buChar char="•"/>
              </a:pPr>
              <a:r>
                <a:rPr lang="en-US" sz="2000" dirty="0" smtClean="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366207" cy="400110"/>
            <a:chOff x="235164" y="2957318"/>
            <a:chExt cx="8366207" cy="400110"/>
          </a:xfrm>
        </p:grpSpPr>
        <p:sp>
          <p:nvSpPr>
            <p:cNvPr id="3" name="TextBox 2"/>
            <p:cNvSpPr txBox="1"/>
            <p:nvPr/>
          </p:nvSpPr>
          <p:spPr>
            <a:xfrm>
              <a:off x="235164" y="2957318"/>
              <a:ext cx="2962317" cy="400110"/>
            </a:xfrm>
            <a:prstGeom prst="rect">
              <a:avLst/>
            </a:prstGeom>
            <a:noFill/>
          </p:spPr>
          <p:txBody>
            <a:bodyPr wrap="square" rtlCol="0">
              <a:spAutoFit/>
            </a:bodyPr>
            <a:lstStyle/>
            <a:p>
              <a:pPr marL="285750" indent="-285750">
                <a:buFont typeface="Arial"/>
                <a:buChar char="•"/>
              </a:pPr>
              <a:r>
                <a:rPr lang="en-US" sz="2000" dirty="0" smtClean="0"/>
                <a:t>Single </a:t>
              </a:r>
              <a:r>
                <a:rPr lang="en-US" sz="2000" dirty="0" err="1" smtClean="0"/>
                <a:t>contig</a:t>
              </a:r>
              <a:r>
                <a:rPr lang="en-US" sz="2000" dirty="0" smtClean="0"/>
                <a:t> per locus</a:t>
              </a:r>
            </a:p>
          </p:txBody>
        </p:sp>
        <p:sp>
          <p:nvSpPr>
            <p:cNvPr id="10" name="TextBox 9"/>
            <p:cNvSpPr txBox="1"/>
            <p:nvPr/>
          </p:nvSpPr>
          <p:spPr>
            <a:xfrm>
              <a:off x="4146305" y="2957318"/>
              <a:ext cx="4455066" cy="400110"/>
            </a:xfrm>
            <a:prstGeom prst="rect">
              <a:avLst/>
            </a:prstGeom>
            <a:noFill/>
          </p:spPr>
          <p:txBody>
            <a:bodyPr wrap="none" rtlCol="0">
              <a:spAutoFit/>
            </a:bodyPr>
            <a:lstStyle/>
            <a:p>
              <a:pPr marL="285750" indent="-285750">
                <a:buFont typeface="Arial"/>
                <a:buChar char="•"/>
              </a:pPr>
              <a:r>
                <a:rPr lang="en-US" sz="2000" dirty="0" smtClean="0"/>
                <a:t>Multiple </a:t>
              </a:r>
              <a:r>
                <a:rPr lang="en-US" sz="2000" dirty="0" err="1" smtClean="0"/>
                <a:t>contigs</a:t>
              </a:r>
              <a:r>
                <a:rPr lang="en-US" sz="2000" dirty="0" smtClean="0"/>
                <a:t> per locus (alt splicing)</a:t>
              </a:r>
              <a:endParaRPr lang="en-US" sz="2000" dirty="0"/>
            </a:p>
          </p:txBody>
        </p:sp>
      </p:grpSp>
      <p:grpSp>
        <p:nvGrpSpPr>
          <p:cNvPr id="15" name="Group 14"/>
          <p:cNvGrpSpPr/>
          <p:nvPr/>
        </p:nvGrpSpPr>
        <p:grpSpPr>
          <a:xfrm>
            <a:off x="235163" y="3567486"/>
            <a:ext cx="8908837" cy="707886"/>
            <a:chOff x="235163" y="3567486"/>
            <a:chExt cx="8908837" cy="707886"/>
          </a:xfrm>
        </p:grpSpPr>
        <p:sp>
          <p:nvSpPr>
            <p:cNvPr id="8" name="TextBox 7"/>
            <p:cNvSpPr txBox="1"/>
            <p:nvPr/>
          </p:nvSpPr>
          <p:spPr>
            <a:xfrm>
              <a:off x="235163" y="3567486"/>
              <a:ext cx="3663483" cy="707886"/>
            </a:xfrm>
            <a:prstGeom prst="rect">
              <a:avLst/>
            </a:prstGeom>
            <a:noFill/>
          </p:spPr>
          <p:txBody>
            <a:bodyPr wrap="square" rtlCol="0">
              <a:spAutoFit/>
            </a:bodyPr>
            <a:lstStyle/>
            <a:p>
              <a:pPr marL="285750" indent="-285750">
                <a:buFont typeface="Arial"/>
                <a:buChar char="•"/>
              </a:pPr>
              <a:r>
                <a:rPr lang="en-US" sz="2000" dirty="0" smtClean="0"/>
                <a:t>Assemble small numbers of large Mb-length chromosomes</a:t>
              </a:r>
            </a:p>
          </p:txBody>
        </p:sp>
        <p:sp>
          <p:nvSpPr>
            <p:cNvPr id="11" name="TextBox 10"/>
            <p:cNvSpPr txBox="1"/>
            <p:nvPr/>
          </p:nvSpPr>
          <p:spPr>
            <a:xfrm>
              <a:off x="4127782" y="3567486"/>
              <a:ext cx="5016218" cy="707886"/>
            </a:xfrm>
            <a:prstGeom prst="rect">
              <a:avLst/>
            </a:prstGeom>
            <a:noFill/>
          </p:spPr>
          <p:txBody>
            <a:bodyPr wrap="square" rtlCol="0">
              <a:spAutoFit/>
            </a:bodyPr>
            <a:lstStyle/>
            <a:p>
              <a:pPr marL="342900" indent="-342900">
                <a:buFont typeface="Arial"/>
                <a:buChar char="•"/>
              </a:pPr>
              <a:r>
                <a:rPr lang="en-US" sz="2000" dirty="0" smtClean="0"/>
                <a:t>Assemble many thousands of Kb-length transcripts</a:t>
              </a:r>
            </a:p>
          </p:txBody>
        </p:sp>
      </p:grpSp>
      <p:grpSp>
        <p:nvGrpSpPr>
          <p:cNvPr id="14" name="Group 13"/>
          <p:cNvGrpSpPr/>
          <p:nvPr/>
        </p:nvGrpSpPr>
        <p:grpSpPr>
          <a:xfrm>
            <a:off x="235164" y="4611387"/>
            <a:ext cx="7417229" cy="400110"/>
            <a:chOff x="235164" y="4611387"/>
            <a:chExt cx="7417229" cy="400110"/>
          </a:xfrm>
        </p:grpSpPr>
        <p:sp>
          <p:nvSpPr>
            <p:cNvPr id="9" name="TextBox 8"/>
            <p:cNvSpPr txBox="1"/>
            <p:nvPr/>
          </p:nvSpPr>
          <p:spPr>
            <a:xfrm>
              <a:off x="235164" y="4611387"/>
              <a:ext cx="2907812" cy="400110"/>
            </a:xfrm>
            <a:prstGeom prst="rect">
              <a:avLst/>
            </a:prstGeom>
            <a:noFill/>
          </p:spPr>
          <p:txBody>
            <a:bodyPr wrap="square" rtlCol="0">
              <a:spAutoFit/>
            </a:bodyPr>
            <a:lstStyle/>
            <a:p>
              <a:pPr marL="285750" indent="-285750">
                <a:buFont typeface="Arial"/>
                <a:buChar char="•"/>
              </a:pPr>
              <a:r>
                <a:rPr lang="en-US" sz="2000" dirty="0" smtClean="0"/>
                <a:t>Double-stranded data</a:t>
              </a:r>
            </a:p>
          </p:txBody>
        </p:sp>
        <p:sp>
          <p:nvSpPr>
            <p:cNvPr id="13" name="TextBox 12"/>
            <p:cNvSpPr txBox="1"/>
            <p:nvPr/>
          </p:nvSpPr>
          <p:spPr>
            <a:xfrm>
              <a:off x="4146305" y="4611387"/>
              <a:ext cx="3506088" cy="400110"/>
            </a:xfrm>
            <a:prstGeom prst="rect">
              <a:avLst/>
            </a:prstGeom>
            <a:noFill/>
          </p:spPr>
          <p:txBody>
            <a:bodyPr wrap="none" rtlCol="0">
              <a:spAutoFit/>
            </a:bodyPr>
            <a:lstStyle/>
            <a:p>
              <a:pPr marL="285750" indent="-285750">
                <a:buFont typeface="Arial"/>
                <a:buChar char="•"/>
              </a:pPr>
              <a:r>
                <a:rPr lang="en-US" sz="2000" dirty="0" smtClean="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2953840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322422255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20" name="Group 19"/>
          <p:cNvGrpSpPr/>
          <p:nvPr/>
        </p:nvGrpSpPr>
        <p:grpSpPr>
          <a:xfrm>
            <a:off x="393700" y="1422400"/>
            <a:ext cx="7968848" cy="2355918"/>
            <a:chOff x="393700" y="1422400"/>
            <a:chExt cx="7968848" cy="2355918"/>
          </a:xfrm>
        </p:grpSpPr>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sp>
          <p:nvSpPr>
            <p:cNvPr id="10" name="TextBox 9"/>
            <p:cNvSpPr txBox="1"/>
            <p:nvPr/>
          </p:nvSpPr>
          <p:spPr>
            <a:xfrm>
              <a:off x="1229571" y="2068099"/>
              <a:ext cx="4762842" cy="646331"/>
            </a:xfrm>
            <a:prstGeom prst="rect">
              <a:avLst/>
            </a:prstGeom>
            <a:noFill/>
          </p:spPr>
          <p:txBody>
            <a:bodyPr wrap="none" rtlCol="0">
              <a:spAutoFit/>
            </a:bodyPr>
            <a:lstStyle/>
            <a:p>
              <a:r>
                <a:rPr lang="en-US" b="1" dirty="0" smtClean="0">
                  <a:latin typeface="Courier New"/>
                  <a:cs typeface="Courier New"/>
                </a:rPr>
                <a:t>AATGTGAAAACTGGATTACATGCTGGTATGTC…</a:t>
              </a:r>
            </a:p>
            <a:p>
              <a:endParaRPr lang="en-US" dirty="0"/>
            </a:p>
          </p:txBody>
        </p:sp>
        <p:sp>
          <p:nvSpPr>
            <p:cNvPr id="11" name="TextBox 10"/>
            <p:cNvSpPr txBox="1"/>
            <p:nvPr/>
          </p:nvSpPr>
          <p:spPr>
            <a:xfrm>
              <a:off x="1256592" y="2454252"/>
              <a:ext cx="1159292" cy="369332"/>
            </a:xfrm>
            <a:prstGeom prst="rect">
              <a:avLst/>
            </a:prstGeom>
            <a:noFill/>
          </p:spPr>
          <p:txBody>
            <a:bodyPr wrap="none" rtlCol="0">
              <a:spAutoFit/>
            </a:bodyPr>
            <a:lstStyle/>
            <a:p>
              <a:r>
                <a:rPr lang="en-US" b="1" dirty="0" smtClean="0">
                  <a:solidFill>
                    <a:schemeClr val="accent1"/>
                  </a:solidFill>
                  <a:latin typeface="Courier New"/>
                  <a:cs typeface="Courier New"/>
                </a:rPr>
                <a:t>AATGTGA</a:t>
              </a:r>
              <a:endParaRPr lang="en-US" dirty="0">
                <a:solidFill>
                  <a:schemeClr val="accent1"/>
                </a:solidFill>
              </a:endParaRPr>
            </a:p>
          </p:txBody>
        </p:sp>
        <p:sp>
          <p:nvSpPr>
            <p:cNvPr id="12" name="TextBox 11"/>
            <p:cNvSpPr txBox="1"/>
            <p:nvPr/>
          </p:nvSpPr>
          <p:spPr>
            <a:xfrm>
              <a:off x="1427834" y="2783054"/>
              <a:ext cx="1159292" cy="369332"/>
            </a:xfrm>
            <a:prstGeom prst="rect">
              <a:avLst/>
            </a:prstGeom>
            <a:noFill/>
          </p:spPr>
          <p:txBody>
            <a:bodyPr wrap="none" rtlCol="0">
              <a:spAutoFit/>
            </a:bodyPr>
            <a:lstStyle/>
            <a:p>
              <a:r>
                <a:rPr lang="en-US" b="1" dirty="0" smtClean="0">
                  <a:solidFill>
                    <a:srgbClr val="008000"/>
                  </a:solidFill>
                  <a:latin typeface="Courier New"/>
                  <a:cs typeface="Courier New"/>
                </a:rPr>
                <a:t>ATGTGAA</a:t>
              </a:r>
              <a:endParaRPr lang="en-US" dirty="0">
                <a:solidFill>
                  <a:srgbClr val="008000"/>
                </a:solidFill>
              </a:endParaRPr>
            </a:p>
          </p:txBody>
        </p:sp>
        <p:sp>
          <p:nvSpPr>
            <p:cNvPr id="13" name="TextBox 12"/>
            <p:cNvSpPr txBox="1"/>
            <p:nvPr/>
          </p:nvSpPr>
          <p:spPr>
            <a:xfrm>
              <a:off x="1607896" y="3138876"/>
              <a:ext cx="1159292" cy="369332"/>
            </a:xfrm>
            <a:prstGeom prst="rect">
              <a:avLst/>
            </a:prstGeom>
            <a:noFill/>
          </p:spPr>
          <p:txBody>
            <a:bodyPr wrap="none" rtlCol="0">
              <a:spAutoFit/>
            </a:bodyPr>
            <a:lstStyle/>
            <a:p>
              <a:r>
                <a:rPr lang="en-US" b="1" dirty="0" smtClean="0">
                  <a:solidFill>
                    <a:srgbClr val="0000FF"/>
                  </a:solidFill>
                  <a:latin typeface="Courier New"/>
                  <a:cs typeface="Courier New"/>
                </a:rPr>
                <a:t>TGTGAAA</a:t>
              </a:r>
              <a:endParaRPr lang="en-US" dirty="0">
                <a:solidFill>
                  <a:srgbClr val="0000FF"/>
                </a:solidFill>
              </a:endParaRPr>
            </a:p>
          </p:txBody>
        </p:sp>
        <p:sp>
          <p:nvSpPr>
            <p:cNvPr id="14" name="TextBox 13"/>
            <p:cNvSpPr txBox="1"/>
            <p:nvPr/>
          </p:nvSpPr>
          <p:spPr>
            <a:xfrm>
              <a:off x="1804801" y="3408986"/>
              <a:ext cx="344039" cy="369332"/>
            </a:xfrm>
            <a:prstGeom prst="rect">
              <a:avLst/>
            </a:prstGeom>
            <a:noFill/>
          </p:spPr>
          <p:txBody>
            <a:bodyPr wrap="none" rtlCol="0">
              <a:spAutoFit/>
            </a:bodyPr>
            <a:lstStyle/>
            <a:p>
              <a:r>
                <a:rPr lang="en-US" dirty="0" smtClean="0"/>
                <a:t>…</a:t>
              </a:r>
              <a:endParaRPr lang="en-US" dirty="0"/>
            </a:p>
          </p:txBody>
        </p:sp>
        <p:sp>
          <p:nvSpPr>
            <p:cNvPr id="15" name="TextBox 14"/>
            <p:cNvSpPr txBox="1"/>
            <p:nvPr/>
          </p:nvSpPr>
          <p:spPr>
            <a:xfrm>
              <a:off x="430180" y="2085009"/>
              <a:ext cx="718466" cy="369332"/>
            </a:xfrm>
            <a:prstGeom prst="rect">
              <a:avLst/>
            </a:prstGeom>
            <a:noFill/>
          </p:spPr>
          <p:txBody>
            <a:bodyPr wrap="none" rtlCol="0">
              <a:spAutoFit/>
            </a:bodyPr>
            <a:lstStyle/>
            <a:p>
              <a:r>
                <a:rPr lang="en-US" dirty="0" smtClean="0"/>
                <a:t>Read: </a:t>
              </a:r>
              <a:endParaRPr lang="en-US" dirty="0"/>
            </a:p>
          </p:txBody>
        </p:sp>
        <p:sp>
          <p:nvSpPr>
            <p:cNvPr id="16" name="TextBox 15"/>
            <p:cNvSpPr txBox="1"/>
            <p:nvPr/>
          </p:nvSpPr>
          <p:spPr>
            <a:xfrm>
              <a:off x="2932025" y="2741450"/>
              <a:ext cx="3143221" cy="369332"/>
            </a:xfrm>
            <a:prstGeom prst="rect">
              <a:avLst/>
            </a:prstGeom>
            <a:noFill/>
          </p:spPr>
          <p:txBody>
            <a:bodyPr wrap="none" rtlCol="0">
              <a:spAutoFit/>
            </a:bodyPr>
            <a:lstStyle/>
            <a:p>
              <a:r>
                <a:rPr lang="en-US" dirty="0" smtClean="0"/>
                <a:t>Overlapping </a:t>
              </a:r>
              <a:r>
                <a:rPr lang="en-US" dirty="0" err="1" smtClean="0"/>
                <a:t>kmers</a:t>
              </a:r>
              <a:r>
                <a:rPr lang="en-US" dirty="0" smtClean="0"/>
                <a:t> of length (k)</a:t>
              </a:r>
              <a:endParaRPr lang="en-US" dirty="0"/>
            </a:p>
          </p:txBody>
        </p:sp>
      </p:grpSp>
      <p:graphicFrame>
        <p:nvGraphicFramePr>
          <p:cNvPr id="17" name="Table 16"/>
          <p:cNvGraphicFramePr>
            <a:graphicFrameLocks noGrp="1"/>
          </p:cNvGraphicFramePr>
          <p:nvPr>
            <p:extLst>
              <p:ext uri="{D42A27DB-BD31-4B8C-83A1-F6EECF244321}">
                <p14:modId xmlns:p14="http://schemas.microsoft.com/office/powerpoint/2010/main" val="1672865910"/>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gridCol w="1622767"/>
              </a:tblGrid>
              <a:tr h="370840">
                <a:tc>
                  <a:txBody>
                    <a:bodyPr/>
                    <a:lstStyle/>
                    <a:p>
                      <a:r>
                        <a:rPr lang="en-US" dirty="0" err="1" smtClean="0"/>
                        <a:t>Kmer</a:t>
                      </a:r>
                      <a:endParaRPr lang="en-US" dirty="0"/>
                    </a:p>
                  </a:txBody>
                  <a:tcPr/>
                </a:tc>
                <a:tc>
                  <a:txBody>
                    <a:bodyPr/>
                    <a:lstStyle/>
                    <a:p>
                      <a:r>
                        <a:rPr lang="en-US" dirty="0" smtClean="0"/>
                        <a:t>Count among all reads</a:t>
                      </a:r>
                      <a:endParaRPr lang="en-US" dirty="0"/>
                    </a:p>
                  </a:txBody>
                  <a:tcPr/>
                </a:tc>
              </a:tr>
              <a:tr h="370840">
                <a:tc>
                  <a:txBody>
                    <a:bodyPr/>
                    <a:lstStyle/>
                    <a:p>
                      <a:r>
                        <a:rPr lang="en-US" b="1" dirty="0" smtClean="0">
                          <a:latin typeface="Courier New"/>
                          <a:cs typeface="Courier New"/>
                        </a:rPr>
                        <a:t>AATGTGA</a:t>
                      </a:r>
                      <a:endParaRPr lang="en-US" b="1" dirty="0">
                        <a:latin typeface="Courier New"/>
                        <a:cs typeface="Courier New"/>
                      </a:endParaRPr>
                    </a:p>
                  </a:txBody>
                  <a:tcPr/>
                </a:tc>
                <a:tc>
                  <a:txBody>
                    <a:bodyPr/>
                    <a:lstStyle/>
                    <a:p>
                      <a:r>
                        <a:rPr lang="en-US" b="1" dirty="0" smtClean="0"/>
                        <a:t>4</a:t>
                      </a:r>
                      <a:endParaRPr lang="en-US" b="1" dirty="0"/>
                    </a:p>
                  </a:txBody>
                  <a:tcPr/>
                </a:tc>
              </a:tr>
              <a:tr h="370840">
                <a:tc>
                  <a:txBody>
                    <a:bodyPr/>
                    <a:lstStyle/>
                    <a:p>
                      <a:r>
                        <a:rPr lang="en-US" b="1" dirty="0" smtClean="0">
                          <a:latin typeface="Courier New"/>
                          <a:cs typeface="Courier New"/>
                        </a:rPr>
                        <a:t>ATGTGAA</a:t>
                      </a:r>
                      <a:endParaRPr lang="en-US" b="1" dirty="0">
                        <a:latin typeface="Courier New"/>
                        <a:cs typeface="Courier New"/>
                      </a:endParaRPr>
                    </a:p>
                  </a:txBody>
                  <a:tcPr/>
                </a:tc>
                <a:tc>
                  <a:txBody>
                    <a:bodyPr/>
                    <a:lstStyle/>
                    <a:p>
                      <a:r>
                        <a:rPr lang="en-US" b="1" dirty="0" smtClean="0"/>
                        <a:t>2</a:t>
                      </a:r>
                      <a:endParaRPr lang="en-US" b="1" dirty="0"/>
                    </a:p>
                  </a:txBody>
                  <a:tcPr/>
                </a:tc>
              </a:tr>
              <a:tr h="370840">
                <a:tc>
                  <a:txBody>
                    <a:bodyPr/>
                    <a:lstStyle/>
                    <a:p>
                      <a:r>
                        <a:rPr lang="en-US" b="1" dirty="0" smtClean="0">
                          <a:latin typeface="Courier New"/>
                          <a:cs typeface="Courier New"/>
                        </a:rPr>
                        <a:t>TGTGAAA</a:t>
                      </a:r>
                      <a:endParaRPr lang="en-US" b="1" dirty="0">
                        <a:latin typeface="Courier New"/>
                        <a:cs typeface="Courier New"/>
                      </a:endParaRPr>
                    </a:p>
                  </a:txBody>
                  <a:tcPr/>
                </a:tc>
                <a:tc>
                  <a:txBody>
                    <a:bodyPr/>
                    <a:lstStyle/>
                    <a:p>
                      <a:r>
                        <a:rPr lang="en-US" b="1" dirty="0" smtClean="0"/>
                        <a:t>1</a:t>
                      </a:r>
                      <a:endParaRPr lang="en-US" b="1" dirty="0"/>
                    </a:p>
                  </a:txBody>
                  <a:tcPr/>
                </a:tc>
              </a:tr>
              <a:tr h="370840">
                <a:tc>
                  <a:txBody>
                    <a:bodyPr/>
                    <a:lstStyle/>
                    <a:p>
                      <a:r>
                        <a:rPr lang="en-US" b="1" dirty="0" smtClean="0">
                          <a:latin typeface="Courier New"/>
                          <a:cs typeface="Courier New"/>
                        </a:rPr>
                        <a:t>GATTACA</a:t>
                      </a:r>
                      <a:endParaRPr lang="en-US" b="1" dirty="0">
                        <a:latin typeface="Courier New"/>
                        <a:cs typeface="Courier New"/>
                      </a:endParaRPr>
                    </a:p>
                  </a:txBody>
                  <a:tcPr/>
                </a:tc>
                <a:tc>
                  <a:txBody>
                    <a:bodyPr/>
                    <a:lstStyle/>
                    <a:p>
                      <a:r>
                        <a:rPr lang="en-US" b="1" dirty="0" smtClean="0"/>
                        <a:t>9</a:t>
                      </a:r>
                      <a:endParaRPr lang="en-US" b="1" dirty="0"/>
                    </a:p>
                  </a:txBody>
                  <a:tcPr/>
                </a:tc>
              </a:tr>
            </a:tbl>
          </a:graphicData>
        </a:graphic>
      </p:graphicFrame>
      <p:sp>
        <p:nvSpPr>
          <p:cNvPr id="22" name="TextBox 21"/>
          <p:cNvSpPr txBox="1"/>
          <p:nvPr/>
        </p:nvSpPr>
        <p:spPr>
          <a:xfrm>
            <a:off x="5724415" y="3946308"/>
            <a:ext cx="2609984" cy="369332"/>
          </a:xfrm>
          <a:prstGeom prst="rect">
            <a:avLst/>
          </a:prstGeom>
          <a:noFill/>
        </p:spPr>
        <p:txBody>
          <a:bodyPr wrap="none" rtlCol="0">
            <a:spAutoFit/>
          </a:bodyPr>
          <a:lstStyle/>
          <a:p>
            <a:r>
              <a:rPr lang="en-US" b="1" dirty="0" err="1" smtClean="0"/>
              <a:t>Kmer</a:t>
            </a:r>
            <a:r>
              <a:rPr lang="en-US" b="1" dirty="0" smtClean="0"/>
              <a:t> Catalog (</a:t>
            </a:r>
            <a:r>
              <a:rPr lang="en-US" b="1" dirty="0" err="1" smtClean="0"/>
              <a:t>hashtable</a:t>
            </a:r>
            <a:r>
              <a:rPr lang="en-US" b="1" dirty="0" smtClean="0"/>
              <a:t>)</a:t>
            </a:r>
            <a:endParaRPr lang="en-US" b="1" dirty="0"/>
          </a:p>
        </p:txBody>
      </p:sp>
    </p:spTree>
    <p:extLst>
      <p:ext uri="{BB962C8B-B14F-4D97-AF65-F5344CB8AC3E}">
        <p14:creationId xmlns:p14="http://schemas.microsoft.com/office/powerpoint/2010/main" val="31709369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smtClean="0">
                <a:solidFill>
                  <a:srgbClr val="000000"/>
                </a:solidFill>
                <a:latin typeface="Calibri" pitchFamily="34" charset="0"/>
              </a:rPr>
              <a:t>RNA-Seq:  How do we make cDNA?</a:t>
            </a:r>
            <a:endParaRPr lang="en-US" sz="3200" dirty="0">
              <a:solidFill>
                <a:srgbClr val="000000"/>
              </a:solidFill>
              <a:latin typeface="Calibri" pitchFamily="34" charset="0"/>
            </a:endParaRP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278914" y="2955925"/>
            <a:ext cx="3084097" cy="400110"/>
          </a:xfrm>
          <a:prstGeom prst="rect">
            <a:avLst/>
          </a:prstGeom>
          <a:noFill/>
          <a:ln w="9525">
            <a:noFill/>
            <a:miter lim="800000"/>
            <a:headEnd/>
            <a:tailEnd/>
          </a:ln>
        </p:spPr>
        <p:txBody>
          <a:bodyPr wrap="none">
            <a:spAutoFit/>
          </a:bodyPr>
          <a:lstStyle/>
          <a:p>
            <a:pPr eaLnBrk="0" hangingPunct="0"/>
            <a:r>
              <a:rPr lang="en-US" sz="2000" b="1" dirty="0" err="1" smtClean="0">
                <a:solidFill>
                  <a:srgbClr val="000090"/>
                </a:solidFill>
                <a:latin typeface="Calibri" pitchFamily="34" charset="0"/>
              </a:rPr>
              <a:t>cDNA</a:t>
            </a:r>
            <a:r>
              <a:rPr lang="en-US" sz="2000" b="1" dirty="0" smtClean="0">
                <a:solidFill>
                  <a:srgbClr val="000090"/>
                </a:solidFill>
                <a:latin typeface="Calibri" pitchFamily="34" charset="0"/>
              </a:rPr>
              <a:t> First </a:t>
            </a:r>
            <a:r>
              <a:rPr lang="en-US" sz="2000" b="1" dirty="0">
                <a:solidFill>
                  <a:srgbClr val="000090"/>
                </a:solidFill>
                <a:latin typeface="Calibri" pitchFamily="34" charset="0"/>
              </a:rPr>
              <a:t>strand synthesis</a:t>
            </a:r>
          </a:p>
        </p:txBody>
      </p:sp>
      <p:sp>
        <p:nvSpPr>
          <p:cNvPr id="30" name="Text Box 12"/>
          <p:cNvSpPr txBox="1">
            <a:spLocks noChangeArrowheads="1"/>
          </p:cNvSpPr>
          <p:nvPr/>
        </p:nvSpPr>
        <p:spPr bwMode="auto">
          <a:xfrm>
            <a:off x="3105742" y="4647040"/>
            <a:ext cx="3391799" cy="400110"/>
          </a:xfrm>
          <a:prstGeom prst="rect">
            <a:avLst/>
          </a:prstGeom>
          <a:noFill/>
          <a:ln w="9525">
            <a:noFill/>
            <a:miter lim="800000"/>
            <a:headEnd/>
            <a:tailEnd/>
          </a:ln>
        </p:spPr>
        <p:txBody>
          <a:bodyPr wrap="none">
            <a:spAutoFit/>
          </a:bodyPr>
          <a:lstStyle/>
          <a:p>
            <a:pPr eaLnBrk="0" hangingPunct="0"/>
            <a:r>
              <a:rPr lang="en-US" sz="2000" b="1" dirty="0" err="1" smtClean="0">
                <a:solidFill>
                  <a:srgbClr val="FF00FF"/>
                </a:solidFill>
                <a:latin typeface="Calibri" pitchFamily="34" charset="0"/>
              </a:rPr>
              <a:t>cDNA</a:t>
            </a:r>
            <a:r>
              <a:rPr lang="en-US" sz="2000" b="1" dirty="0" smtClean="0">
                <a:solidFill>
                  <a:srgbClr val="FF00FF"/>
                </a:solidFill>
                <a:latin typeface="Calibri" pitchFamily="34" charset="0"/>
              </a:rPr>
              <a:t> Second </a:t>
            </a:r>
            <a:r>
              <a:rPr lang="en-US" sz="2000" b="1" dirty="0">
                <a:solidFill>
                  <a:srgbClr val="FF00FF"/>
                </a:solidFill>
                <a:latin typeface="Calibri" pitchFamily="34" charset="0"/>
              </a:rPr>
              <a:t>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425001409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709371101"/>
              </p:ext>
            </p:extLst>
          </p:nvPr>
        </p:nvGraphicFramePr>
        <p:xfrm>
          <a:off x="5540639" y="4415505"/>
          <a:ext cx="3245534" cy="2123440"/>
        </p:xfrm>
        <a:graphic>
          <a:graphicData uri="http://schemas.openxmlformats.org/drawingml/2006/table">
            <a:tbl>
              <a:tblPr firstRow="1" bandRow="1">
                <a:tableStyleId>{3C2FFA5D-87B4-456A-9821-1D502468CF0F}</a:tableStyleId>
              </a:tblPr>
              <a:tblGrid>
                <a:gridCol w="1622767"/>
                <a:gridCol w="1622767"/>
              </a:tblGrid>
              <a:tr h="370840">
                <a:tc>
                  <a:txBody>
                    <a:bodyPr/>
                    <a:lstStyle/>
                    <a:p>
                      <a:r>
                        <a:rPr lang="en-US" dirty="0" err="1" smtClean="0"/>
                        <a:t>Kmer</a:t>
                      </a:r>
                      <a:endParaRPr lang="en-US" dirty="0"/>
                    </a:p>
                  </a:txBody>
                  <a:tcPr/>
                </a:tc>
                <a:tc>
                  <a:txBody>
                    <a:bodyPr/>
                    <a:lstStyle/>
                    <a:p>
                      <a:r>
                        <a:rPr lang="en-US" dirty="0" smtClean="0"/>
                        <a:t>Count among all reads</a:t>
                      </a:r>
                      <a:endParaRPr lang="en-US" dirty="0"/>
                    </a:p>
                  </a:txBody>
                  <a:tcPr/>
                </a:tc>
              </a:tr>
              <a:tr h="370840">
                <a:tc>
                  <a:txBody>
                    <a:bodyPr/>
                    <a:lstStyle/>
                    <a:p>
                      <a:r>
                        <a:rPr lang="en-US" b="1" dirty="0" smtClean="0">
                          <a:latin typeface="Courier New"/>
                          <a:cs typeface="Courier New"/>
                        </a:rPr>
                        <a:t>AATGTGA</a:t>
                      </a:r>
                      <a:endParaRPr lang="en-US" b="1" dirty="0">
                        <a:latin typeface="Courier New"/>
                        <a:cs typeface="Courier New"/>
                      </a:endParaRPr>
                    </a:p>
                  </a:txBody>
                  <a:tcPr/>
                </a:tc>
                <a:tc>
                  <a:txBody>
                    <a:bodyPr/>
                    <a:lstStyle/>
                    <a:p>
                      <a:r>
                        <a:rPr lang="en-US" b="1" dirty="0" smtClean="0"/>
                        <a:t>4</a:t>
                      </a:r>
                      <a:endParaRPr lang="en-US" b="1" dirty="0"/>
                    </a:p>
                  </a:txBody>
                  <a:tcPr/>
                </a:tc>
              </a:tr>
              <a:tr h="370840">
                <a:tc>
                  <a:txBody>
                    <a:bodyPr/>
                    <a:lstStyle/>
                    <a:p>
                      <a:r>
                        <a:rPr lang="en-US" b="1" dirty="0" smtClean="0">
                          <a:latin typeface="Courier New"/>
                          <a:cs typeface="Courier New"/>
                        </a:rPr>
                        <a:t>ATGTGAA</a:t>
                      </a:r>
                      <a:endParaRPr lang="en-US" b="1" dirty="0">
                        <a:latin typeface="Courier New"/>
                        <a:cs typeface="Courier New"/>
                      </a:endParaRPr>
                    </a:p>
                  </a:txBody>
                  <a:tcPr/>
                </a:tc>
                <a:tc>
                  <a:txBody>
                    <a:bodyPr/>
                    <a:lstStyle/>
                    <a:p>
                      <a:r>
                        <a:rPr lang="en-US" b="1" dirty="0" smtClean="0"/>
                        <a:t>2</a:t>
                      </a:r>
                      <a:endParaRPr lang="en-US" b="1" dirty="0"/>
                    </a:p>
                  </a:txBody>
                  <a:tcPr/>
                </a:tc>
              </a:tr>
              <a:tr h="370840">
                <a:tc>
                  <a:txBody>
                    <a:bodyPr/>
                    <a:lstStyle/>
                    <a:p>
                      <a:r>
                        <a:rPr lang="en-US" b="1" dirty="0" smtClean="0">
                          <a:latin typeface="Courier New"/>
                          <a:cs typeface="Courier New"/>
                        </a:rPr>
                        <a:t>TGTGAAA</a:t>
                      </a:r>
                      <a:endParaRPr lang="en-US" b="1" dirty="0">
                        <a:latin typeface="Courier New"/>
                        <a:cs typeface="Courier New"/>
                      </a:endParaRPr>
                    </a:p>
                  </a:txBody>
                  <a:tcPr/>
                </a:tc>
                <a:tc>
                  <a:txBody>
                    <a:bodyPr/>
                    <a:lstStyle/>
                    <a:p>
                      <a:r>
                        <a:rPr lang="en-US" b="1" dirty="0" smtClean="0"/>
                        <a:t>1</a:t>
                      </a:r>
                      <a:endParaRPr lang="en-US" b="1" dirty="0"/>
                    </a:p>
                  </a:txBody>
                  <a:tcPr/>
                </a:tc>
              </a:tr>
              <a:tr h="370840">
                <a:tc>
                  <a:txBody>
                    <a:bodyPr/>
                    <a:lstStyle/>
                    <a:p>
                      <a:r>
                        <a:rPr lang="en-US" b="1" dirty="0" smtClean="0">
                          <a:latin typeface="Courier New"/>
                          <a:cs typeface="Courier New"/>
                        </a:rPr>
                        <a:t>GATTACA</a:t>
                      </a:r>
                      <a:endParaRPr lang="en-US" b="1" dirty="0">
                        <a:latin typeface="Courier New"/>
                        <a:cs typeface="Courier New"/>
                      </a:endParaRPr>
                    </a:p>
                  </a:txBody>
                  <a:tcPr/>
                </a:tc>
                <a:tc>
                  <a:txBody>
                    <a:bodyPr/>
                    <a:lstStyle/>
                    <a:p>
                      <a:r>
                        <a:rPr lang="en-US" b="1" dirty="0" smtClean="0"/>
                        <a:t>9</a:t>
                      </a:r>
                      <a:endParaRPr lang="en-US" b="1" dirty="0"/>
                    </a:p>
                  </a:txBody>
                  <a:tcPr/>
                </a:tc>
              </a:tr>
            </a:tbl>
          </a:graphicData>
        </a:graphic>
      </p:graphicFrame>
      <p:sp>
        <p:nvSpPr>
          <p:cNvPr id="11" name="TextBox 10"/>
          <p:cNvSpPr txBox="1"/>
          <p:nvPr/>
        </p:nvSpPr>
        <p:spPr>
          <a:xfrm>
            <a:off x="5724415" y="3946308"/>
            <a:ext cx="2609984" cy="369332"/>
          </a:xfrm>
          <a:prstGeom prst="rect">
            <a:avLst/>
          </a:prstGeom>
          <a:noFill/>
        </p:spPr>
        <p:txBody>
          <a:bodyPr wrap="none" rtlCol="0">
            <a:spAutoFit/>
          </a:bodyPr>
          <a:lstStyle/>
          <a:p>
            <a:r>
              <a:rPr lang="en-US" b="1" dirty="0" err="1" smtClean="0"/>
              <a:t>Kmer</a:t>
            </a:r>
            <a:r>
              <a:rPr lang="en-US" b="1" dirty="0" smtClean="0"/>
              <a:t> Catalog (</a:t>
            </a:r>
            <a:r>
              <a:rPr lang="en-US" b="1" dirty="0" err="1" smtClean="0"/>
              <a:t>hashtable</a:t>
            </a:r>
            <a:r>
              <a:rPr lang="en-US" b="1" dirty="0" smtClean="0"/>
              <a:t>)</a:t>
            </a:r>
            <a:endParaRPr lang="en-US" b="1" dirty="0"/>
          </a:p>
        </p:txBody>
      </p:sp>
    </p:spTree>
    <p:extLst>
      <p:ext uri="{BB962C8B-B14F-4D97-AF65-F5344CB8AC3E}">
        <p14:creationId xmlns:p14="http://schemas.microsoft.com/office/powerpoint/2010/main" val="226758537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7968848" cy="400110"/>
          </a:xfrm>
          <a:prstGeom prst="rect">
            <a:avLst/>
          </a:prstGeom>
          <a:noFill/>
        </p:spPr>
        <p:txBody>
          <a:bodyPr wrap="none" rtlCol="0">
            <a:spAutoFit/>
          </a:bodyPr>
          <a:lstStyle/>
          <a:p>
            <a:pPr marL="342900" indent="-342900">
              <a:buFont typeface="Arial"/>
              <a:buChar char="•"/>
            </a:pPr>
            <a:r>
              <a:rPr lang="en-US" sz="2000" dirty="0" smtClean="0"/>
              <a:t>Decompose all reads into overlapping </a:t>
            </a:r>
            <a:r>
              <a:rPr lang="en-US" sz="2000" dirty="0" err="1" smtClean="0"/>
              <a:t>Kmers</a:t>
            </a:r>
            <a:r>
              <a:rPr lang="en-US" sz="2000" dirty="0" smtClean="0"/>
              <a:t> =&gt; </a:t>
            </a:r>
            <a:r>
              <a:rPr lang="en-US" sz="2000" dirty="0" err="1" smtClean="0"/>
              <a:t>hashtable</a:t>
            </a:r>
            <a:r>
              <a:rPr lang="en-US" sz="2000" dirty="0" smtClean="0"/>
              <a:t>(</a:t>
            </a:r>
            <a:r>
              <a:rPr lang="en-US" sz="2000" dirty="0" err="1" smtClean="0"/>
              <a:t>kmer</a:t>
            </a:r>
            <a:r>
              <a:rPr lang="en-US" sz="2000" dirty="0" smtClean="0"/>
              <a:t>, count)</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5006499" cy="400110"/>
            </a:xfrm>
            <a:prstGeom prst="rect">
              <a:avLst/>
            </a:prstGeom>
            <a:noFill/>
          </p:spPr>
          <p:txBody>
            <a:bodyPr wrap="none" rtlCol="0">
              <a:spAutoFit/>
            </a:bodyPr>
            <a:lstStyle/>
            <a:p>
              <a:pPr marL="342900" indent="-342900">
                <a:buFont typeface="Arial"/>
                <a:buChar char="•"/>
              </a:pPr>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379217" cy="2036665"/>
            <a:chOff x="393700" y="1828800"/>
            <a:chExt cx="8379217" cy="2036665"/>
          </a:xfrm>
        </p:grpSpPr>
        <p:sp>
          <p:nvSpPr>
            <p:cNvPr id="5" name="TextBox 4"/>
            <p:cNvSpPr txBox="1"/>
            <p:nvPr/>
          </p:nvSpPr>
          <p:spPr>
            <a:xfrm>
              <a:off x="393700" y="1828800"/>
              <a:ext cx="8379217" cy="400110"/>
            </a:xfrm>
            <a:prstGeom prst="rect">
              <a:avLst/>
            </a:prstGeom>
            <a:noFill/>
          </p:spPr>
          <p:txBody>
            <a:bodyPr wrap="none" rtlCol="0">
              <a:spAutoFit/>
            </a:bodyPr>
            <a:lstStyle/>
            <a:p>
              <a:pPr marL="342900" indent="-342900">
                <a:buFont typeface="Arial"/>
                <a:buChar char="•"/>
              </a:pPr>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37507611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smtClean="0"/>
              <a:t>Many different instruments hit the scene in the last decade</a:t>
            </a:r>
            <a:endParaRPr lang="en-US" sz="2400" dirty="0"/>
          </a:p>
        </p:txBody>
      </p:sp>
    </p:spTree>
    <p:extLst>
      <p:ext uri="{BB962C8B-B14F-4D97-AF65-F5344CB8AC3E}">
        <p14:creationId xmlns:p14="http://schemas.microsoft.com/office/powerpoint/2010/main" val="257842710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56308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77055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30176717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123900527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32213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11 at 3.3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2057" cy="6858000"/>
          </a:xfrm>
          <a:prstGeom prst="rect">
            <a:avLst/>
          </a:prstGeom>
        </p:spPr>
      </p:pic>
    </p:spTree>
    <p:extLst>
      <p:ext uri="{BB962C8B-B14F-4D97-AF65-F5344CB8AC3E}">
        <p14:creationId xmlns:p14="http://schemas.microsoft.com/office/powerpoint/2010/main" val="393362534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7" y="-189202"/>
            <a:ext cx="9296857" cy="1143000"/>
          </a:xfrm>
        </p:spPr>
        <p:txBody>
          <a:bodyPr>
            <a:normAutofit/>
          </a:bodyPr>
          <a:lstStyle/>
          <a:p>
            <a:r>
              <a:rPr lang="en-US" sz="2800" b="1" dirty="0" err="1" smtClean="0"/>
              <a:t>ProgForBio</a:t>
            </a:r>
            <a:r>
              <a:rPr lang="en-US" sz="2800" b="1" dirty="0" smtClean="0"/>
              <a:t> Exercise 1: Build a program that counts k-</a:t>
            </a:r>
            <a:r>
              <a:rPr lang="en-US" sz="2800" b="1" dirty="0" err="1" smtClean="0"/>
              <a:t>mers</a:t>
            </a:r>
            <a:endParaRPr lang="en-US" sz="2800" b="1"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4934426" cy="369332"/>
          </a:xfrm>
          <a:prstGeom prst="rect">
            <a:avLst/>
          </a:prstGeom>
          <a:solidFill>
            <a:srgbClr val="FFFFFF"/>
          </a:solidFill>
        </p:spPr>
        <p:txBody>
          <a:bodyPr wrap="none" rtlCol="0">
            <a:spAutoFit/>
          </a:bodyPr>
          <a:lstStyle/>
          <a:p>
            <a:r>
              <a:rPr lang="en-US" b="1" dirty="0" smtClean="0"/>
              <a:t>Generate all substrings of length k from the reads</a:t>
            </a:r>
            <a:endParaRPr lang="en-US" b="1" dirty="0"/>
          </a:p>
        </p:txBody>
      </p:sp>
      <p:sp>
        <p:nvSpPr>
          <p:cNvPr id="8" name="TextBox 7"/>
          <p:cNvSpPr txBox="1"/>
          <p:nvPr/>
        </p:nvSpPr>
        <p:spPr>
          <a:xfrm>
            <a:off x="7019624" y="1814047"/>
            <a:ext cx="1359341" cy="369332"/>
          </a:xfrm>
          <a:prstGeom prst="rect">
            <a:avLst/>
          </a:prstGeom>
          <a:solidFill>
            <a:srgbClr val="FFFFFF"/>
          </a:solidFill>
        </p:spPr>
        <p:txBody>
          <a:bodyPr wrap="none" rtlCol="0">
            <a:spAutoFit/>
          </a:bodyPr>
          <a:lstStyle/>
          <a:p>
            <a:r>
              <a:rPr lang="en-US" dirty="0" smtClean="0"/>
              <a:t>k-</a:t>
            </a:r>
            <a:r>
              <a:rPr lang="en-US" dirty="0" err="1" smtClean="0"/>
              <a:t>mers</a:t>
            </a:r>
            <a:r>
              <a:rPr lang="en-US" dirty="0" smtClean="0"/>
              <a:t> (k=5)</a:t>
            </a:r>
            <a:endParaRPr lang="en-US" dirty="0"/>
          </a:p>
        </p:txBody>
      </p:sp>
      <p:sp>
        <p:nvSpPr>
          <p:cNvPr id="9" name="TextBox 8"/>
          <p:cNvSpPr txBox="1"/>
          <p:nvPr/>
        </p:nvSpPr>
        <p:spPr>
          <a:xfrm>
            <a:off x="7015886" y="2786277"/>
            <a:ext cx="761747" cy="369332"/>
          </a:xfrm>
          <a:prstGeom prst="rect">
            <a:avLst/>
          </a:prstGeom>
          <a:solidFill>
            <a:srgbClr val="FFFFFF"/>
          </a:solidFill>
        </p:spPr>
        <p:txBody>
          <a:bodyPr wrap="none" rtlCol="0">
            <a:spAutoFit/>
          </a:bodyPr>
          <a:lstStyle/>
          <a:p>
            <a:r>
              <a:rPr lang="en-US" dirty="0" smtClean="0"/>
              <a:t>Reads</a:t>
            </a:r>
            <a:endParaRPr lang="en-US" dirty="0"/>
          </a:p>
        </p:txBody>
      </p:sp>
      <p:pic>
        <p:nvPicPr>
          <p:cNvPr id="13" name="Picture 12" descr="Screen Shot 2017-10-26 at 1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098" y="3230623"/>
            <a:ext cx="4703300" cy="3027573"/>
          </a:xfrm>
          <a:prstGeom prst="rect">
            <a:avLst/>
          </a:prstGeom>
        </p:spPr>
      </p:pic>
      <p:sp>
        <p:nvSpPr>
          <p:cNvPr id="14" name="TextBox 13"/>
          <p:cNvSpPr txBox="1"/>
          <p:nvPr/>
        </p:nvSpPr>
        <p:spPr>
          <a:xfrm>
            <a:off x="373489" y="6340421"/>
            <a:ext cx="8263801" cy="338554"/>
          </a:xfrm>
          <a:prstGeom prst="rect">
            <a:avLst/>
          </a:prstGeom>
          <a:noFill/>
        </p:spPr>
        <p:txBody>
          <a:bodyPr wrap="none" rtlCol="0">
            <a:spAutoFit/>
          </a:bodyPr>
          <a:lstStyle/>
          <a:p>
            <a:r>
              <a:rPr lang="en-US" sz="1600" dirty="0">
                <a:hlinkClick r:id="rId5"/>
              </a:rPr>
              <a:t>https://</a:t>
            </a:r>
            <a:r>
              <a:rPr lang="en-US" sz="1600" dirty="0" err="1">
                <a:hlinkClick r:id="rId5"/>
              </a:rPr>
              <a:t>github.com</a:t>
            </a:r>
            <a:r>
              <a:rPr lang="en-US" sz="1600" dirty="0">
                <a:hlinkClick r:id="rId5"/>
              </a:rPr>
              <a:t>/</a:t>
            </a:r>
            <a:r>
              <a:rPr lang="en-US" sz="1600" dirty="0" err="1">
                <a:hlinkClick r:id="rId5"/>
              </a:rPr>
              <a:t>trinityrnaseq</a:t>
            </a:r>
            <a:r>
              <a:rPr lang="en-US" sz="1600" dirty="0">
                <a:hlinkClick r:id="rId5"/>
              </a:rPr>
              <a:t>/CSHLProgForBiol2017/tree/master/Exercise_1-counting_kmers</a:t>
            </a:r>
            <a:endParaRPr lang="en-US" sz="1600" dirty="0"/>
          </a:p>
        </p:txBody>
      </p:sp>
    </p:spTree>
    <p:extLst>
      <p:ext uri="{BB962C8B-B14F-4D97-AF65-F5344CB8AC3E}">
        <p14:creationId xmlns:p14="http://schemas.microsoft.com/office/powerpoint/2010/main" val="206377299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17529271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smtClean="0">
                <a:solidFill>
                  <a:schemeClr val="bg1"/>
                </a:solidFill>
              </a:rPr>
              <a:t>From https</a:t>
            </a:r>
            <a:r>
              <a:rPr lang="en-US" dirty="0">
                <a:solidFill>
                  <a:schemeClr val="bg1"/>
                </a:solidFill>
              </a:rPr>
              <a:t>://</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grpSp>
        <p:nvGrpSpPr>
          <p:cNvPr id="16" name="Group 15"/>
          <p:cNvGrpSpPr/>
          <p:nvPr/>
        </p:nvGrpSpPr>
        <p:grpSpPr>
          <a:xfrm>
            <a:off x="2692566" y="2358865"/>
            <a:ext cx="1457651" cy="810409"/>
            <a:chOff x="2692566" y="2358865"/>
            <a:chExt cx="1457651" cy="810409"/>
          </a:xfrm>
        </p:grpSpPr>
        <p:cxnSp>
          <p:nvCxnSpPr>
            <p:cNvPr id="13" name="Straight Arrow Connector 12"/>
            <p:cNvCxnSpPr/>
            <p:nvPr/>
          </p:nvCxnSpPr>
          <p:spPr>
            <a:xfrm flipV="1">
              <a:off x="3793997" y="2358865"/>
              <a:ext cx="324864" cy="255279"/>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566" y="2584498"/>
              <a:ext cx="1457651" cy="584776"/>
            </a:xfrm>
            <a:prstGeom prst="rect">
              <a:avLst/>
            </a:prstGeom>
            <a:noFill/>
          </p:spPr>
          <p:txBody>
            <a:bodyPr wrap="none" rtlCol="0">
              <a:spAutoFit/>
            </a:bodyPr>
            <a:lstStyle/>
            <a:p>
              <a:r>
                <a:rPr lang="en-US" sz="1600" dirty="0" smtClean="0">
                  <a:solidFill>
                    <a:schemeClr val="bg1"/>
                  </a:solidFill>
                </a:rPr>
                <a:t>Hello Next-Gen</a:t>
              </a:r>
              <a:br>
                <a:rPr lang="en-US" sz="1600" dirty="0" smtClean="0">
                  <a:solidFill>
                    <a:schemeClr val="bg1"/>
                  </a:solidFill>
                </a:rPr>
              </a:br>
              <a:r>
                <a:rPr lang="en-US" sz="1600" dirty="0" smtClean="0">
                  <a:solidFill>
                    <a:schemeClr val="bg1"/>
                  </a:solidFill>
                </a:rPr>
                <a:t> Sequencing!</a:t>
              </a:r>
              <a:endParaRPr lang="en-US" sz="1600" dirty="0">
                <a:solidFill>
                  <a:schemeClr val="bg1"/>
                </a:solidFill>
              </a:endParaRPr>
            </a:p>
          </p:txBody>
        </p:sp>
      </p:grpSp>
    </p:spTree>
    <p:extLst>
      <p:ext uri="{BB962C8B-B14F-4D97-AF65-F5344CB8AC3E}">
        <p14:creationId xmlns:p14="http://schemas.microsoft.com/office/powerpoint/2010/main" val="37018946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96822250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for both length of the transcript and total depth of sequencing.</a:t>
            </a:r>
            <a:endParaRPr lang="en-US" dirty="0"/>
          </a:p>
          <a:p>
            <a:endParaRPr lang="en-US" dirty="0" smtClean="0"/>
          </a:p>
          <a:p>
            <a:r>
              <a:rPr lang="en-US" dirty="0" smtClean="0"/>
              <a:t>Reported as: Number 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720395" y="5141547"/>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
        <p:nvSpPr>
          <p:cNvPr id="5" name="TextBox 4"/>
          <p:cNvSpPr txBox="1"/>
          <p:nvPr/>
        </p:nvSpPr>
        <p:spPr>
          <a:xfrm>
            <a:off x="202037" y="6132877"/>
            <a:ext cx="6173485" cy="646331"/>
          </a:xfrm>
          <a:prstGeom prst="rect">
            <a:avLst/>
          </a:prstGeom>
          <a:noFill/>
        </p:spPr>
        <p:txBody>
          <a:bodyPr wrap="none" rtlCol="0">
            <a:spAutoFit/>
          </a:bodyPr>
          <a:lstStyle/>
          <a:p>
            <a:r>
              <a:rPr lang="en-US" dirty="0" smtClean="0"/>
              <a:t>RPKM (reads per kb per M) used with Single-end RNA-</a:t>
            </a:r>
            <a:r>
              <a:rPr lang="en-US" dirty="0" err="1" smtClean="0"/>
              <a:t>Seq</a:t>
            </a:r>
            <a:r>
              <a:rPr lang="en-US" dirty="0" smtClean="0"/>
              <a:t> reads</a:t>
            </a:r>
          </a:p>
          <a:p>
            <a:r>
              <a:rPr lang="en-US" dirty="0" smtClean="0"/>
              <a:t>FPKM used with Paired-end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2998823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Transcripts per Million (TPM)</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837730445"/>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332"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smtClean="0"/>
              <a:t>Preferred metric for measuring expression</a:t>
            </a:r>
          </a:p>
          <a:p>
            <a:pPr marL="285750" indent="-285750">
              <a:buFont typeface="Arial"/>
              <a:buChar char="•"/>
            </a:pPr>
            <a:r>
              <a:rPr lang="en-US" sz="2400" dirty="0" smtClean="0"/>
              <a:t>Better reflects transcript concentration in the sample.</a:t>
            </a:r>
          </a:p>
          <a:p>
            <a:pPr marL="285750" indent="-285750">
              <a:buFont typeface="Arial"/>
              <a:buChar char="•"/>
            </a:pPr>
            <a:r>
              <a:rPr lang="en-US" sz="2400" dirty="0" smtClean="0"/>
              <a:t>Nicely sums to 1 million</a:t>
            </a:r>
            <a:endParaRPr lang="en-US" sz="2400" dirty="0"/>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smtClean="0"/>
                  <a:t>TPM</a:t>
                </a:r>
                <a:endParaRPr lang="en-US" dirty="0"/>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smtClean="0"/>
                  <a:t>FPKM</a:t>
                </a:r>
                <a:endParaRPr lang="en-US" dirty="0"/>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smtClean="0"/>
                <a:t>Linear relationship between TPM and FPKM values.</a:t>
              </a:r>
              <a:endParaRPr lang="en-US" dirty="0"/>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smtClean="0"/>
                <a:t>Both are valid metrics, but best to be consistent.</a:t>
              </a:r>
              <a:endParaRPr lang="en-US" dirty="0"/>
            </a:p>
          </p:txBody>
        </p:sp>
      </p:grpSp>
    </p:spTree>
    <p:extLst>
      <p:ext uri="{BB962C8B-B14F-4D97-AF65-F5344CB8AC3E}">
        <p14:creationId xmlns:p14="http://schemas.microsoft.com/office/powerpoint/2010/main" val="3744514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4" name="Group 13"/>
          <p:cNvGrpSpPr/>
          <p:nvPr/>
        </p:nvGrpSpPr>
        <p:grpSpPr>
          <a:xfrm>
            <a:off x="163860" y="1414385"/>
            <a:ext cx="9144000" cy="3709055"/>
            <a:chOff x="0" y="1712305"/>
            <a:chExt cx="9144000" cy="3709055"/>
          </a:xfrm>
        </p:grpSpPr>
        <p:pic>
          <p:nvPicPr>
            <p:cNvPr id="15" name="Picture 14"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6" name="Group 15"/>
            <p:cNvGrpSpPr/>
            <p:nvPr/>
          </p:nvGrpSpPr>
          <p:grpSpPr>
            <a:xfrm>
              <a:off x="191180" y="4751618"/>
              <a:ext cx="2934079" cy="513249"/>
              <a:chOff x="341385" y="5052028"/>
              <a:chExt cx="2934079" cy="513249"/>
            </a:xfrm>
          </p:grpSpPr>
          <p:sp>
            <p:nvSpPr>
              <p:cNvPr id="20" name="TextBox 19"/>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21" name="TextBox 20"/>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17" name="TextBox 16"/>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18" name="TextBox 17"/>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9" name="TextBox 18"/>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41438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88451" y="4346421"/>
            <a:ext cx="4874979" cy="2031325"/>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pPr marL="285750" indent="-285750">
              <a:buFont typeface="Arial"/>
              <a:buChar char="•"/>
            </a:pPr>
            <a:r>
              <a:rPr lang="en-US" dirty="0" smtClean="0"/>
              <a:t>Cufflinks, String Tie (Tuxedo)</a:t>
            </a:r>
          </a:p>
          <a:p>
            <a:pPr marL="285750" indent="-285750">
              <a:buFont typeface="Arial"/>
              <a:buChar char="•"/>
            </a:pPr>
            <a:r>
              <a:rPr lang="en-US" dirty="0" smtClean="0"/>
              <a:t>RSEM, </a:t>
            </a:r>
            <a:r>
              <a:rPr lang="en-US" dirty="0" err="1" smtClean="0"/>
              <a:t>eXpress</a:t>
            </a:r>
            <a:r>
              <a:rPr lang="en-US" dirty="0" smtClean="0"/>
              <a:t> (genome-free)</a:t>
            </a:r>
          </a:p>
          <a:p>
            <a:pPr marL="285750" indent="-285750">
              <a:buFont typeface="Arial"/>
              <a:buChar char="•"/>
            </a:pPr>
            <a:r>
              <a:rPr lang="en-US" dirty="0" err="1" smtClean="0"/>
              <a:t>Kallisto</a:t>
            </a:r>
            <a:r>
              <a:rPr lang="en-US" dirty="0" smtClean="0"/>
              <a:t>, Salmon (alignment-free)</a:t>
            </a:r>
          </a:p>
        </p:txBody>
      </p:sp>
      <p:sp>
        <p:nvSpPr>
          <p:cNvPr id="13" name="TextBox 12"/>
          <p:cNvSpPr txBox="1"/>
          <p:nvPr/>
        </p:nvSpPr>
        <p:spPr>
          <a:xfrm>
            <a:off x="3612136" y="2122316"/>
            <a:ext cx="1905991" cy="830997"/>
          </a:xfrm>
          <a:prstGeom prst="rect">
            <a:avLst/>
          </a:prstGeom>
          <a:noFill/>
        </p:spPr>
        <p:txBody>
          <a:bodyPr wrap="none" rtlCol="0">
            <a:spAutoFit/>
          </a:bodyPr>
          <a:lstStyle/>
          <a:p>
            <a:r>
              <a:rPr lang="en-US" sz="1600" dirty="0" smtClean="0"/>
              <a:t>Estimate expression,</a:t>
            </a:r>
          </a:p>
          <a:p>
            <a:r>
              <a:rPr lang="en-US" sz="1600" dirty="0" smtClean="0"/>
              <a:t>Compute likelihood</a:t>
            </a:r>
          </a:p>
          <a:p>
            <a:endParaRPr lang="en-US" sz="1600" dirty="0"/>
          </a:p>
        </p:txBody>
      </p:sp>
      <p:sp>
        <p:nvSpPr>
          <p:cNvPr id="14" name="TextBox 13"/>
          <p:cNvSpPr txBox="1"/>
          <p:nvPr/>
        </p:nvSpPr>
        <p:spPr>
          <a:xfrm>
            <a:off x="3558833" y="3721443"/>
            <a:ext cx="1885953" cy="584776"/>
          </a:xfrm>
          <a:prstGeom prst="rect">
            <a:avLst/>
          </a:prstGeom>
          <a:noFill/>
        </p:spPr>
        <p:txBody>
          <a:bodyPr wrap="none" rtlCol="0">
            <a:spAutoFit/>
          </a:bodyPr>
          <a:lstStyle/>
          <a:p>
            <a:r>
              <a:rPr lang="en-US" sz="1600" dirty="0" err="1" smtClean="0"/>
              <a:t>Adj</a:t>
            </a:r>
            <a:r>
              <a:rPr lang="en-US" sz="1600" dirty="0" smtClean="0"/>
              <a:t> Model </a:t>
            </a:r>
            <a:r>
              <a:rPr lang="en-US" sz="1600" dirty="0" err="1" smtClean="0"/>
              <a:t>Params</a:t>
            </a:r>
            <a:r>
              <a:rPr lang="en-US" sz="1600" dirty="0" smtClean="0"/>
              <a:t>,</a:t>
            </a:r>
          </a:p>
          <a:p>
            <a:r>
              <a:rPr lang="en-US" sz="1600" dirty="0" smtClean="0"/>
              <a:t>Proportioning Reads</a:t>
            </a:r>
            <a:endParaRPr lang="en-US" sz="1600" dirty="0"/>
          </a:p>
        </p:txBody>
      </p:sp>
    </p:spTree>
    <p:extLst>
      <p:ext uri="{BB962C8B-B14F-4D97-AF65-F5344CB8AC3E}">
        <p14:creationId xmlns:p14="http://schemas.microsoft.com/office/powerpoint/2010/main" val="140651899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3 at 10.46.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8" y="507218"/>
            <a:ext cx="5961486" cy="6260076"/>
          </a:xfrm>
          <a:prstGeom prst="rect">
            <a:avLst/>
          </a:prstGeom>
        </p:spPr>
      </p:pic>
      <p:sp>
        <p:nvSpPr>
          <p:cNvPr id="2" name="Title 1"/>
          <p:cNvSpPr>
            <a:spLocks noGrp="1"/>
          </p:cNvSpPr>
          <p:nvPr>
            <p:ph type="title"/>
          </p:nvPr>
        </p:nvSpPr>
        <p:spPr>
          <a:xfrm>
            <a:off x="457200" y="-152976"/>
            <a:ext cx="8229600" cy="1143000"/>
          </a:xfrm>
        </p:spPr>
        <p:txBody>
          <a:bodyPr>
            <a:noAutofit/>
          </a:bodyPr>
          <a:lstStyle/>
          <a:p>
            <a:r>
              <a:rPr lang="en-US" sz="2000" dirty="0" smtClean="0"/>
              <a:t>Fast Abundance Estimation Using Pseudo-alignments and Equivalence Classes</a:t>
            </a:r>
            <a:br>
              <a:rPr lang="en-US" sz="2000" dirty="0" smtClean="0"/>
            </a:br>
            <a:r>
              <a:rPr lang="en-US" sz="1800" dirty="0" smtClean="0"/>
              <a:t>(</a:t>
            </a:r>
            <a:r>
              <a:rPr lang="en-US" sz="1800" dirty="0" err="1" smtClean="0"/>
              <a:t>Kallisto</a:t>
            </a:r>
            <a:r>
              <a:rPr lang="en-US" sz="1800" dirty="0" smtClean="0"/>
              <a:t> software, Bray et al., NBT 2016)</a:t>
            </a:r>
            <a:endParaRPr lang="en-US" sz="1800" dirty="0"/>
          </a:p>
        </p:txBody>
      </p:sp>
      <p:sp>
        <p:nvSpPr>
          <p:cNvPr id="5" name="TextBox 4"/>
          <p:cNvSpPr txBox="1"/>
          <p:nvPr/>
        </p:nvSpPr>
        <p:spPr>
          <a:xfrm>
            <a:off x="6706470" y="6546797"/>
            <a:ext cx="2384186" cy="276999"/>
          </a:xfrm>
          <a:prstGeom prst="rect">
            <a:avLst/>
          </a:prstGeom>
          <a:noFill/>
        </p:spPr>
        <p:txBody>
          <a:bodyPr wrap="none" rtlCol="0">
            <a:spAutoFit/>
          </a:bodyPr>
          <a:lstStyle/>
          <a:p>
            <a:r>
              <a:rPr lang="en-US" sz="1200" dirty="0" smtClean="0"/>
              <a:t>Adapted from Fig 1 from Bray et al.</a:t>
            </a:r>
            <a:endParaRPr lang="en-US" sz="1200" dirty="0"/>
          </a:p>
        </p:txBody>
      </p:sp>
      <p:cxnSp>
        <p:nvCxnSpPr>
          <p:cNvPr id="7" name="Straight Connector 6"/>
          <p:cNvCxnSpPr/>
          <p:nvPr/>
        </p:nvCxnSpPr>
        <p:spPr>
          <a:xfrm>
            <a:off x="4313590" y="1118988"/>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314925" y="1310553"/>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846302" y="1504791"/>
            <a:ext cx="100438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52264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78"/>
            <a:ext cx="9143999" cy="1857830"/>
          </a:xfrm>
        </p:spPr>
        <p:txBody>
          <a:bodyPr>
            <a:normAutofit/>
          </a:bodyPr>
          <a:lstStyle/>
          <a:p>
            <a:r>
              <a:rPr lang="en-US" sz="3600" dirty="0" err="1" smtClean="0"/>
              <a:t>ProgForBio</a:t>
            </a:r>
            <a:r>
              <a:rPr lang="en-US" sz="3600" dirty="0"/>
              <a:t> </a:t>
            </a:r>
            <a:r>
              <a:rPr lang="en-US" sz="3600" dirty="0" smtClean="0"/>
              <a:t>Exercise 2: Build a utility that measures </a:t>
            </a:r>
            <a:r>
              <a:rPr lang="en-US" sz="3600" dirty="0"/>
              <a:t>e</a:t>
            </a:r>
            <a:r>
              <a:rPr lang="en-US" sz="3600" dirty="0" smtClean="0"/>
              <a:t>xpression by counting </a:t>
            </a:r>
            <a:r>
              <a:rPr lang="en-US" sz="3600" dirty="0"/>
              <a:t>a</a:t>
            </a:r>
            <a:r>
              <a:rPr lang="en-US" sz="3600" dirty="0" smtClean="0"/>
              <a:t>ligned </a:t>
            </a:r>
            <a:r>
              <a:rPr lang="en-US" sz="3600" dirty="0"/>
              <a:t>r</a:t>
            </a:r>
            <a:r>
              <a:rPr lang="en-US" sz="3600" dirty="0" smtClean="0"/>
              <a:t>eads</a:t>
            </a:r>
            <a:endParaRPr lang="en-US" sz="3600" dirty="0"/>
          </a:p>
        </p:txBody>
      </p:sp>
      <p:sp>
        <p:nvSpPr>
          <p:cNvPr id="4" name="TextBox 3"/>
          <p:cNvSpPr txBox="1"/>
          <p:nvPr/>
        </p:nvSpPr>
        <p:spPr>
          <a:xfrm>
            <a:off x="423297" y="5881131"/>
            <a:ext cx="8218127" cy="307777"/>
          </a:xfrm>
          <a:prstGeom prst="rect">
            <a:avLst/>
          </a:prstGeom>
          <a:noFill/>
        </p:spPr>
        <p:txBody>
          <a:bodyPr wrap="none" rtlCol="0">
            <a:spAutoFit/>
          </a:bodyPr>
          <a:lstStyle/>
          <a:p>
            <a:r>
              <a:rPr lang="en-US" sz="1400" dirty="0">
                <a:hlinkClick r:id="rId2"/>
              </a:rPr>
              <a:t>https://</a:t>
            </a:r>
            <a:r>
              <a:rPr lang="en-US" sz="1400" dirty="0" err="1">
                <a:hlinkClick r:id="rId2"/>
              </a:rPr>
              <a:t>github.com</a:t>
            </a:r>
            <a:r>
              <a:rPr lang="en-US" sz="1400" dirty="0">
                <a:hlinkClick r:id="rId2"/>
              </a:rPr>
              <a:t>/</a:t>
            </a:r>
            <a:r>
              <a:rPr lang="en-US" sz="1400" dirty="0" err="1">
                <a:hlinkClick r:id="rId2"/>
              </a:rPr>
              <a:t>trinityrnaseq</a:t>
            </a:r>
            <a:r>
              <a:rPr lang="en-US" sz="1400" dirty="0">
                <a:hlinkClick r:id="rId2"/>
              </a:rPr>
              <a:t>/CSHLProgForBiol2017/tree/master/Exercise_2-aligned_reads_to_expression</a:t>
            </a:r>
            <a:endParaRPr lang="en-US" sz="1400" dirty="0"/>
          </a:p>
        </p:txBody>
      </p:sp>
      <p:pic>
        <p:nvPicPr>
          <p:cNvPr id="5" name="Picture 4" descr="Screen Shot 2017-10-26 at 11.07.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18" y="1865908"/>
            <a:ext cx="7635024" cy="3757511"/>
          </a:xfrm>
          <a:prstGeom prst="rect">
            <a:avLst/>
          </a:prstGeom>
        </p:spPr>
      </p:pic>
      <p:sp>
        <p:nvSpPr>
          <p:cNvPr id="6" name="TextBox 5"/>
          <p:cNvSpPr txBox="1"/>
          <p:nvPr/>
        </p:nvSpPr>
        <p:spPr>
          <a:xfrm>
            <a:off x="924981" y="5160007"/>
            <a:ext cx="344039" cy="369332"/>
          </a:xfrm>
          <a:prstGeom prst="rect">
            <a:avLst/>
          </a:prstGeom>
          <a:noFill/>
        </p:spPr>
        <p:txBody>
          <a:bodyPr wrap="none" rtlCol="0">
            <a:spAutoFit/>
          </a:bodyPr>
          <a:lstStyle/>
          <a:p>
            <a:r>
              <a:rPr lang="is-IS" dirty="0" smtClean="0"/>
              <a:t>…</a:t>
            </a:r>
            <a:endParaRPr lang="en-US" dirty="0"/>
          </a:p>
        </p:txBody>
      </p:sp>
    </p:spTree>
    <p:extLst>
      <p:ext uri="{BB962C8B-B14F-4D97-AF65-F5344CB8AC3E}">
        <p14:creationId xmlns:p14="http://schemas.microsoft.com/office/powerpoint/2010/main" val="4123072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Expression Analysis</a:t>
            </a:r>
            <a:endParaRPr lang="en-US" dirty="0"/>
          </a:p>
        </p:txBody>
      </p:sp>
      <p:pic>
        <p:nvPicPr>
          <p:cNvPr id="4" name="Picture 3" descr="Screen Shot 2016-09-07 at 11.5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997" y="1375758"/>
            <a:ext cx="4602424" cy="4456605"/>
          </a:xfrm>
          <a:prstGeom prst="rect">
            <a:avLst/>
          </a:prstGeom>
        </p:spPr>
      </p:pic>
      <p:sp>
        <p:nvSpPr>
          <p:cNvPr id="3" name="TextBox 2"/>
          <p:cNvSpPr txBox="1"/>
          <p:nvPr/>
        </p:nvSpPr>
        <p:spPr>
          <a:xfrm>
            <a:off x="31352" y="6413083"/>
            <a:ext cx="2672526" cy="369332"/>
          </a:xfrm>
          <a:prstGeom prst="rect">
            <a:avLst/>
          </a:prstGeom>
          <a:noFill/>
        </p:spPr>
        <p:txBody>
          <a:bodyPr wrap="none" rtlCol="0">
            <a:spAutoFit/>
          </a:bodyPr>
          <a:lstStyle/>
          <a:p>
            <a:r>
              <a:rPr lang="en-US" dirty="0" smtClean="0"/>
              <a:t>Thx, Charlotte </a:t>
            </a:r>
            <a:r>
              <a:rPr lang="en-US" dirty="0" err="1" smtClean="0"/>
              <a:t>Soneson</a:t>
            </a:r>
            <a:r>
              <a:rPr lang="en-US" dirty="0" smtClean="0"/>
              <a:t>! </a:t>
            </a:r>
            <a:r>
              <a:rPr lang="en-US" dirty="0" smtClean="0">
                <a:sym typeface="Wingdings"/>
              </a:rPr>
              <a:t></a:t>
            </a:r>
            <a:endParaRPr lang="en-US" dirty="0"/>
          </a:p>
        </p:txBody>
      </p:sp>
    </p:spTree>
    <p:extLst>
      <p:ext uri="{BB962C8B-B14F-4D97-AF65-F5344CB8AC3E}">
        <p14:creationId xmlns:p14="http://schemas.microsoft.com/office/powerpoint/2010/main" val="150111148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Differential Expression Analysis Involves</a:t>
            </a:r>
            <a:endParaRPr lang="en-US" sz="3600" dirty="0"/>
          </a:p>
        </p:txBody>
      </p:sp>
      <p:sp>
        <p:nvSpPr>
          <p:cNvPr id="3" name="Content Placeholder 2"/>
          <p:cNvSpPr>
            <a:spLocks noGrp="1"/>
          </p:cNvSpPr>
          <p:nvPr>
            <p:ph idx="1"/>
          </p:nvPr>
        </p:nvSpPr>
        <p:spPr>
          <a:xfrm>
            <a:off x="1477650" y="1518164"/>
            <a:ext cx="6178779" cy="1472075"/>
          </a:xfrm>
        </p:spPr>
        <p:txBody>
          <a:bodyPr>
            <a:normAutofit fontScale="92500"/>
          </a:bodyPr>
          <a:lstStyle/>
          <a:p>
            <a:r>
              <a:rPr lang="en-US" dirty="0" smtClean="0"/>
              <a:t>Counting reads mapped to features</a:t>
            </a:r>
          </a:p>
          <a:p>
            <a:r>
              <a:rPr lang="en-US" dirty="0" smtClean="0"/>
              <a:t>Statistical significance testing</a:t>
            </a:r>
            <a:endParaRPr lang="en-US" dirty="0"/>
          </a:p>
        </p:txBody>
      </p:sp>
      <p:grpSp>
        <p:nvGrpSpPr>
          <p:cNvPr id="18" name="Group 17"/>
          <p:cNvGrpSpPr/>
          <p:nvPr/>
        </p:nvGrpSpPr>
        <p:grpSpPr>
          <a:xfrm>
            <a:off x="778010" y="4341819"/>
            <a:ext cx="7599302" cy="1611890"/>
            <a:chOff x="835665" y="3331710"/>
            <a:chExt cx="7599302" cy="1611890"/>
          </a:xfrm>
        </p:grpSpPr>
        <p:sp>
          <p:nvSpPr>
            <p:cNvPr id="4" name="TextBox 3"/>
            <p:cNvSpPr txBox="1"/>
            <p:nvPr/>
          </p:nvSpPr>
          <p:spPr>
            <a:xfrm>
              <a:off x="835665" y="3905206"/>
              <a:ext cx="880094" cy="369332"/>
            </a:xfrm>
            <a:prstGeom prst="rect">
              <a:avLst/>
            </a:prstGeom>
            <a:noFill/>
          </p:spPr>
          <p:txBody>
            <a:bodyPr wrap="none" rtlCol="0">
              <a:spAutoFit/>
            </a:bodyPr>
            <a:lstStyle/>
            <a:p>
              <a:r>
                <a:rPr lang="en-US" b="1" dirty="0" smtClean="0"/>
                <a:t>Gene A</a:t>
              </a:r>
              <a:endParaRPr lang="en-US" b="1" dirty="0"/>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smtClean="0"/>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smtClean="0"/>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smtClean="0"/>
                <a:t>Gene B</a:t>
              </a:r>
              <a:endParaRPr lang="en-US" b="1" dirty="0"/>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smtClean="0"/>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smtClean="0"/>
                <a:t>Significant?</a:t>
              </a:r>
              <a:endParaRPr lang="en-US" b="1" dirty="0"/>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smtClean="0"/>
                <a:t>2</a:t>
              </a:r>
              <a:endParaRPr lang="en-US" dirty="0"/>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smtClean="0"/>
                <a:t>2-fold</a:t>
              </a:r>
              <a:endParaRPr lang="en-US" dirty="0"/>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smtClean="0"/>
                <a:t>100</a:t>
              </a:r>
              <a:endParaRPr lang="en-US" dirty="0"/>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smtClean="0"/>
                <a:t>200</a:t>
              </a:r>
              <a:endParaRPr lang="en-US" dirty="0"/>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smtClean="0"/>
                <a:t>2-fold</a:t>
              </a:r>
              <a:endParaRPr lang="en-US" dirty="0"/>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smtClean="0">
                  <a:solidFill>
                    <a:srgbClr val="FF0000"/>
                  </a:solidFill>
                </a:rPr>
                <a:t>No</a:t>
              </a:r>
              <a:endParaRPr lang="en-US" dirty="0">
                <a:solidFill>
                  <a:srgbClr val="FF0000"/>
                </a:solidFill>
              </a:endParaRP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smtClean="0">
                  <a:solidFill>
                    <a:srgbClr val="008000"/>
                  </a:solidFill>
                </a:rPr>
                <a:t>Yes</a:t>
              </a:r>
              <a:endParaRPr lang="en-US" dirty="0">
                <a:solidFill>
                  <a:srgbClr val="008000"/>
                </a:solidFill>
              </a:endParaRPr>
            </a:p>
          </p:txBody>
        </p:sp>
      </p:grpSp>
      <p:sp>
        <p:nvSpPr>
          <p:cNvPr id="19" name="TextBox 18"/>
          <p:cNvSpPr txBox="1"/>
          <p:nvPr/>
        </p:nvSpPr>
        <p:spPr>
          <a:xfrm>
            <a:off x="1056576" y="3376420"/>
            <a:ext cx="7083640" cy="461665"/>
          </a:xfrm>
          <a:prstGeom prst="rect">
            <a:avLst/>
          </a:prstGeom>
          <a:noFill/>
        </p:spPr>
        <p:txBody>
          <a:bodyPr wrap="none" rtlCol="0">
            <a:spAutoFit/>
          </a:bodyPr>
          <a:lstStyle/>
          <a:p>
            <a:r>
              <a:rPr lang="en-US" sz="2400" dirty="0" smtClean="0"/>
              <a:t>Beware of small counts leading to notable fold changes</a:t>
            </a:r>
            <a:endParaRPr lang="en-US" sz="2400" dirty="0"/>
          </a:p>
        </p:txBody>
      </p:sp>
    </p:spTree>
    <p:extLst>
      <p:ext uri="{BB962C8B-B14F-4D97-AF65-F5344CB8AC3E}">
        <p14:creationId xmlns:p14="http://schemas.microsoft.com/office/powerpoint/2010/main" val="6956542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427733661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Variation Observed Between Technical Replicates</a:t>
            </a:r>
            <a:endParaRPr lang="en-US" sz="2800" dirty="0"/>
          </a:p>
        </p:txBody>
      </p:sp>
      <p:pic>
        <p:nvPicPr>
          <p:cNvPr id="4" name="Picture 3" descr="Screen Shot 2017-01-16 at 4.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26" y="1286247"/>
            <a:ext cx="4473393" cy="4661968"/>
          </a:xfrm>
          <a:prstGeom prst="rect">
            <a:avLst/>
          </a:prstGeom>
        </p:spPr>
      </p:pic>
      <p:sp>
        <p:nvSpPr>
          <p:cNvPr id="5" name="TextBox 4"/>
          <p:cNvSpPr txBox="1"/>
          <p:nvPr/>
        </p:nvSpPr>
        <p:spPr>
          <a:xfrm>
            <a:off x="248171" y="6365275"/>
            <a:ext cx="5035866" cy="369332"/>
          </a:xfrm>
          <a:prstGeom prst="rect">
            <a:avLst/>
          </a:prstGeom>
          <a:noFill/>
        </p:spPr>
        <p:txBody>
          <a:bodyPr wrap="none" rtlCol="0">
            <a:spAutoFit/>
          </a:bodyPr>
          <a:lstStyle/>
          <a:p>
            <a:r>
              <a:rPr lang="en-US" dirty="0" smtClean="0"/>
              <a:t>* plot from </a:t>
            </a:r>
            <a:r>
              <a:rPr lang="en-US" dirty="0" err="1" smtClean="0"/>
              <a:t>Brennecke</a:t>
            </a:r>
            <a:r>
              <a:rPr lang="en-US" dirty="0" smtClean="0"/>
              <a:t>, et al. Nature Methods, 2013</a:t>
            </a:r>
            <a:endParaRPr lang="en-US" dirty="0"/>
          </a:p>
        </p:txBody>
      </p:sp>
      <p:sp>
        <p:nvSpPr>
          <p:cNvPr id="7" name="TextBox 6"/>
          <p:cNvSpPr txBox="1"/>
          <p:nvPr/>
        </p:nvSpPr>
        <p:spPr>
          <a:xfrm>
            <a:off x="3073796" y="4273231"/>
            <a:ext cx="4189969" cy="369332"/>
          </a:xfrm>
          <a:prstGeom prst="rect">
            <a:avLst/>
          </a:prstGeom>
          <a:noFill/>
        </p:spPr>
        <p:txBody>
          <a:bodyPr wrap="none" rtlCol="0">
            <a:spAutoFit/>
          </a:bodyPr>
          <a:lstStyle/>
          <a:p>
            <a:r>
              <a:rPr lang="en-US" dirty="0" smtClean="0">
                <a:solidFill>
                  <a:srgbClr val="FF0000"/>
                </a:solidFill>
              </a:rPr>
              <a:t>Poisson shot noise is high for small counts.</a:t>
            </a:r>
            <a:endParaRPr lang="en-US" dirty="0">
              <a:solidFill>
                <a:srgbClr val="FF0000"/>
              </a:solidFill>
            </a:endParaRPr>
          </a:p>
        </p:txBody>
      </p:sp>
      <p:sp>
        <p:nvSpPr>
          <p:cNvPr id="8" name="TextBox 7"/>
          <p:cNvSpPr txBox="1"/>
          <p:nvPr/>
        </p:nvSpPr>
        <p:spPr>
          <a:xfrm>
            <a:off x="5163075" y="2406243"/>
            <a:ext cx="2964273" cy="1200329"/>
          </a:xfrm>
          <a:prstGeom prst="rect">
            <a:avLst/>
          </a:prstGeom>
          <a:noFill/>
        </p:spPr>
        <p:txBody>
          <a:bodyPr wrap="square" rtlCol="0">
            <a:spAutoFit/>
          </a:bodyPr>
          <a:lstStyle/>
          <a:p>
            <a:pPr algn="ctr"/>
            <a:r>
              <a:rPr lang="en-US" dirty="0" smtClean="0"/>
              <a:t>Variation observed is well described by models of random sampling</a:t>
            </a:r>
          </a:p>
          <a:p>
            <a:pPr algn="ctr"/>
            <a:r>
              <a:rPr lang="en-US" dirty="0" smtClean="0"/>
              <a:t>(Poisson Distribution)</a:t>
            </a:r>
            <a:endParaRPr lang="en-US" dirty="0"/>
          </a:p>
        </p:txBody>
      </p:sp>
    </p:spTree>
    <p:extLst>
      <p:ext uri="{BB962C8B-B14F-4D97-AF65-F5344CB8AC3E}">
        <p14:creationId xmlns:p14="http://schemas.microsoft.com/office/powerpoint/2010/main" val="2308229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smtClean="0"/>
              <a:t>Observed RNA-Seq Counts Result from Random Sampling of the Population of Reads</a:t>
            </a:r>
            <a:endParaRPr lang="en-US" sz="3200" dirty="0"/>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smtClean="0"/>
              <a:t>Technical variation in RNA-Seq counts per feature is </a:t>
            </a:r>
            <a:br>
              <a:rPr lang="en-US" dirty="0" smtClean="0"/>
            </a:br>
            <a:r>
              <a:rPr lang="en-US" dirty="0" smtClean="0"/>
              <a:t>well modeled by the Poisson distribution</a:t>
            </a:r>
            <a:endParaRPr lang="en-US" dirty="0"/>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smtClean="0"/>
              <a:t>(observed read counts)</a:t>
            </a:r>
            <a:endParaRPr lang="en-US" dirty="0"/>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smtClean="0"/>
              <a:t>Mean # fragments</a:t>
            </a:r>
            <a:endParaRPr lang="en-US" dirty="0"/>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smtClean="0"/>
              <a:t>See: http://</a:t>
            </a:r>
            <a:r>
              <a:rPr lang="en-US" dirty="0" err="1" smtClean="0"/>
              <a:t>en.wikipedia.org</a:t>
            </a:r>
            <a:r>
              <a:rPr lang="en-US" dirty="0" smtClean="0"/>
              <a:t>/wiki/</a:t>
            </a:r>
            <a:r>
              <a:rPr lang="en-US" dirty="0" err="1" smtClean="0"/>
              <a:t>Poisson_distribution</a:t>
            </a:r>
            <a:endParaRPr lang="en-US" dirty="0"/>
          </a:p>
        </p:txBody>
      </p:sp>
    </p:spTree>
    <p:extLst>
      <p:ext uri="{BB962C8B-B14F-4D97-AF65-F5344CB8AC3E}">
        <p14:creationId xmlns:p14="http://schemas.microsoft.com/office/powerpoint/2010/main" val="403103219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b="1" dirty="0" smtClean="0"/>
              <a:t>Example: One gene*not* differentially expressed</a:t>
            </a:r>
            <a:endParaRPr lang="en-US" sz="3200" b="1" dirty="0"/>
          </a:p>
        </p:txBody>
      </p:sp>
      <p:sp>
        <p:nvSpPr>
          <p:cNvPr id="4" name="TextBox 3"/>
          <p:cNvSpPr txBox="1"/>
          <p:nvPr/>
        </p:nvSpPr>
        <p:spPr>
          <a:xfrm>
            <a:off x="1303911" y="882415"/>
            <a:ext cx="6684192" cy="461665"/>
          </a:xfrm>
          <a:prstGeom prst="rect">
            <a:avLst/>
          </a:prstGeom>
          <a:noFill/>
        </p:spPr>
        <p:txBody>
          <a:bodyPr wrap="none" rtlCol="0">
            <a:spAutoFit/>
          </a:bodyPr>
          <a:lstStyle/>
          <a:p>
            <a:r>
              <a:rPr lang="en-US" sz="2400" dirty="0" smtClean="0"/>
              <a:t>Example: </a:t>
            </a:r>
            <a:r>
              <a:rPr lang="en-US" sz="2400" dirty="0" err="1" smtClean="0"/>
              <a:t>SampleA</a:t>
            </a:r>
            <a:r>
              <a:rPr lang="en-US" sz="2400" dirty="0" smtClean="0"/>
              <a:t>(gene) = </a:t>
            </a:r>
            <a:r>
              <a:rPr lang="en-US" sz="2400" dirty="0" err="1" smtClean="0"/>
              <a:t>SampleB</a:t>
            </a:r>
            <a:r>
              <a:rPr lang="en-US" sz="2400" dirty="0" smtClean="0"/>
              <a:t>(gene) = 4 reads</a:t>
            </a:r>
            <a:endParaRPr lang="en-US" sz="2400" dirty="0"/>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smtClean="0"/>
              <a:t>(k) number of reads observed</a:t>
            </a:r>
            <a:endParaRPr lang="en-US" dirty="0"/>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smtClean="0"/>
              <a:t>density</a:t>
            </a:r>
            <a:endParaRPr lang="en-US" dirty="0"/>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smtClean="0"/>
              <a:t>Distribution of observed counts for single gene</a:t>
            </a:r>
            <a:br>
              <a:rPr lang="en-US" b="1" dirty="0" smtClean="0"/>
            </a:br>
            <a:r>
              <a:rPr lang="en-US" b="1" dirty="0" smtClean="0"/>
              <a:t>(under Poisson model)</a:t>
            </a:r>
            <a:endParaRPr lang="en-US" b="1" dirty="0"/>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a:t>
              </a:r>
              <a:r>
                <a:rPr lang="en-US" dirty="0" smtClean="0"/>
                <a:t> = log</a:t>
              </a:r>
              <a:r>
                <a:rPr lang="en-US" baseline="-25000" dirty="0" smtClean="0"/>
                <a:t>2</a:t>
              </a:r>
              <a:r>
                <a:rPr lang="en-US" dirty="0" smtClean="0"/>
                <a:t>(</a:t>
              </a:r>
              <a:r>
                <a:rPr lang="en-US" dirty="0" err="1" smtClean="0"/>
                <a:t>SampleA</a:t>
              </a:r>
              <a:r>
                <a:rPr lang="en-US" dirty="0" smtClean="0"/>
                <a:t>/</a:t>
              </a:r>
              <a:r>
                <a:rPr lang="en-US" dirty="0" err="1" smtClean="0"/>
                <a:t>SampleB</a:t>
              </a:r>
              <a:r>
                <a:rPr lang="en-US" dirty="0" smtClean="0"/>
                <a:t>)</a:t>
              </a:r>
              <a:endParaRPr lang="en-US" dirty="0"/>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smtClean="0"/>
                <a:t>density</a:t>
              </a:r>
              <a:endParaRPr lang="en-US" dirty="0"/>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smtClean="0"/>
                <a:t>same</a:t>
              </a:r>
              <a:endParaRPr lang="en-US" dirty="0"/>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smtClean="0"/>
                <a:t>2-fold diff</a:t>
              </a:r>
              <a:endParaRPr lang="en-US" dirty="0"/>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a:t>
              </a:r>
              <a:r>
                <a:rPr lang="en-US" dirty="0" smtClean="0"/>
                <a:t>-fold diff</a:t>
              </a:r>
              <a:endParaRPr lang="en-US" dirty="0"/>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smtClean="0"/>
                <a:t>Dist. of log</a:t>
              </a:r>
              <a:r>
                <a:rPr lang="en-US" b="1" baseline="-25000" dirty="0" smtClean="0"/>
                <a:t>2</a:t>
              </a:r>
              <a:r>
                <a:rPr lang="en-US" b="1" dirty="0" smtClean="0"/>
                <a:t>(fold change) values</a:t>
              </a:r>
              <a:endParaRPr lang="en-US" b="1" dirty="0"/>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smtClean="0">
                <a:solidFill>
                  <a:srgbClr val="3366FF"/>
                </a:solidFill>
              </a:rPr>
              <a:t>SampleA</a:t>
            </a:r>
            <a:r>
              <a:rPr lang="en-US" dirty="0" smtClean="0">
                <a:solidFill>
                  <a:srgbClr val="3366FF"/>
                </a:solidFill>
              </a:rPr>
              <a:t>(</a:t>
            </a:r>
            <a:r>
              <a:rPr lang="en-US" dirty="0" err="1" smtClean="0">
                <a:solidFill>
                  <a:srgbClr val="3366FF"/>
                </a:solidFill>
              </a:rPr>
              <a:t>geneX</a:t>
            </a:r>
            <a:r>
              <a:rPr lang="en-US" dirty="0" smtClean="0">
                <a:solidFill>
                  <a:srgbClr val="3366FF"/>
                </a:solidFill>
              </a:rPr>
              <a:t>)</a:t>
            </a:r>
            <a:endParaRPr lang="en-US" dirty="0">
              <a:solidFill>
                <a:srgbClr val="3366FF"/>
              </a:solidFill>
            </a:endParaRP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smtClean="0">
                <a:solidFill>
                  <a:srgbClr val="4CB087"/>
                </a:solidFill>
              </a:rPr>
              <a:t>SampleB</a:t>
            </a:r>
            <a:r>
              <a:rPr lang="en-US" dirty="0" smtClean="0">
                <a:solidFill>
                  <a:srgbClr val="4CB087"/>
                </a:solidFill>
              </a:rPr>
              <a:t>(</a:t>
            </a:r>
            <a:r>
              <a:rPr lang="en-US" dirty="0" err="1" smtClean="0">
                <a:solidFill>
                  <a:srgbClr val="4CB087"/>
                </a:solidFill>
              </a:rPr>
              <a:t>geneX</a:t>
            </a:r>
            <a:r>
              <a:rPr lang="en-US" dirty="0" smtClean="0">
                <a:solidFill>
                  <a:srgbClr val="4CB087"/>
                </a:solidFill>
              </a:rPr>
              <a:t>)</a:t>
            </a:r>
            <a:endParaRPr lang="en-US" dirty="0">
              <a:solidFill>
                <a:srgbClr val="4CB087"/>
              </a:solidFill>
            </a:endParaRPr>
          </a:p>
        </p:txBody>
      </p:sp>
    </p:spTree>
    <p:extLst>
      <p:ext uri="{BB962C8B-B14F-4D97-AF65-F5344CB8AC3E}">
        <p14:creationId xmlns:p14="http://schemas.microsoft.com/office/powerpoint/2010/main" val="3215485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a:bodyPr>
          <a:lstStyle/>
          <a:p>
            <a:r>
              <a:rPr lang="en-US" dirty="0" smtClean="0"/>
              <a:t>Sequencing Depth Matters</a:t>
            </a:r>
            <a:endParaRPr lang="en-US" dirty="0"/>
          </a:p>
        </p:txBody>
      </p:sp>
      <p:sp>
        <p:nvSpPr>
          <p:cNvPr id="5" name="TextBox 4"/>
          <p:cNvSpPr txBox="1"/>
          <p:nvPr/>
        </p:nvSpPr>
        <p:spPr>
          <a:xfrm>
            <a:off x="263223" y="6289083"/>
            <a:ext cx="7523476" cy="523220"/>
          </a:xfrm>
          <a:prstGeom prst="rect">
            <a:avLst/>
          </a:prstGeom>
          <a:noFill/>
        </p:spPr>
        <p:txBody>
          <a:bodyPr wrap="none" rtlCol="0">
            <a:spAutoFit/>
          </a:bodyPr>
          <a:lstStyle/>
          <a:p>
            <a:r>
              <a:rPr lang="en-US" sz="1400" dirty="0" smtClean="0"/>
              <a:t>From: </a:t>
            </a:r>
            <a:r>
              <a:rPr lang="en-US" sz="1400" dirty="0" smtClean="0">
                <a:hlinkClick r:id="rId3"/>
              </a:rPr>
              <a:t>http://gkno2.tumblr.com/post/24629975632/thinking-about-rna-seq-experimental-design-for</a:t>
            </a:r>
            <a:r>
              <a:rPr lang="en-US" sz="1400" dirty="0" smtClean="0"/>
              <a:t> </a:t>
            </a:r>
          </a:p>
          <a:p>
            <a:r>
              <a:rPr lang="en-US" sz="1400" dirty="0" smtClean="0"/>
              <a:t>and from supplementary text of Busby et al., Bioinformatics, 2013</a:t>
            </a:r>
            <a:endParaRPr lang="en-US" sz="1400" dirty="0"/>
          </a:p>
        </p:txBody>
      </p:sp>
      <p:sp>
        <p:nvSpPr>
          <p:cNvPr id="6" name="TextBox 5"/>
          <p:cNvSpPr txBox="1"/>
          <p:nvPr/>
        </p:nvSpPr>
        <p:spPr>
          <a:xfrm>
            <a:off x="669308" y="1252530"/>
            <a:ext cx="7830940" cy="523220"/>
          </a:xfrm>
          <a:prstGeom prst="rect">
            <a:avLst/>
          </a:prstGeom>
          <a:noFill/>
        </p:spPr>
        <p:txBody>
          <a:bodyPr wrap="none" rtlCol="0">
            <a:spAutoFit/>
          </a:bodyPr>
          <a:lstStyle/>
          <a:p>
            <a:r>
              <a:rPr lang="en-US" sz="2000" dirty="0" smtClean="0"/>
              <a:t>Poisson distributions for counts based on </a:t>
            </a:r>
            <a:r>
              <a:rPr lang="en-US" sz="2800" b="1" dirty="0" smtClean="0"/>
              <a:t>2-fold </a:t>
            </a:r>
            <a:r>
              <a:rPr lang="en-US" sz="2000" dirty="0" smtClean="0"/>
              <a:t>expression differences</a:t>
            </a:r>
            <a:endParaRPr lang="en-US" sz="2000" dirty="0"/>
          </a:p>
        </p:txBody>
      </p:sp>
      <p:sp>
        <p:nvSpPr>
          <p:cNvPr id="7" name="TextBox 6"/>
          <p:cNvSpPr txBox="1"/>
          <p:nvPr/>
        </p:nvSpPr>
        <p:spPr>
          <a:xfrm>
            <a:off x="6105372" y="2239348"/>
            <a:ext cx="2553561" cy="923330"/>
          </a:xfrm>
          <a:prstGeom prst="rect">
            <a:avLst/>
          </a:prstGeom>
          <a:noFill/>
        </p:spPr>
        <p:txBody>
          <a:bodyPr wrap="square" rtlCol="0">
            <a:spAutoFit/>
          </a:bodyPr>
          <a:lstStyle/>
          <a:p>
            <a:r>
              <a:rPr lang="en-US" dirty="0" smtClean="0"/>
              <a:t>No confidence in 2-fold difference. Likely observed by chance.</a:t>
            </a:r>
            <a:endParaRPr lang="en-US" dirty="0"/>
          </a:p>
        </p:txBody>
      </p:sp>
      <p:sp>
        <p:nvSpPr>
          <p:cNvPr id="8" name="TextBox 7"/>
          <p:cNvSpPr txBox="1"/>
          <p:nvPr/>
        </p:nvSpPr>
        <p:spPr>
          <a:xfrm>
            <a:off x="6111049" y="4779076"/>
            <a:ext cx="2575751" cy="942164"/>
          </a:xfrm>
          <a:prstGeom prst="rect">
            <a:avLst/>
          </a:prstGeom>
          <a:noFill/>
        </p:spPr>
        <p:txBody>
          <a:bodyPr wrap="square" rtlCol="0">
            <a:spAutoFit/>
          </a:bodyPr>
          <a:lstStyle/>
          <a:p>
            <a:r>
              <a:rPr lang="en-US" dirty="0" smtClean="0"/>
              <a:t>High confidence in 2-fold</a:t>
            </a:r>
            <a:br>
              <a:rPr lang="en-US" dirty="0" smtClean="0"/>
            </a:br>
            <a:r>
              <a:rPr lang="en-US" dirty="0" smtClean="0"/>
              <a:t>difference. Unlikely observed by chance.</a:t>
            </a:r>
            <a:endParaRPr lang="en-US" dirty="0"/>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smtClean="0"/>
              <a:t>Observed Read Count (k)</a:t>
            </a:r>
            <a:endParaRPr lang="en-US" dirty="0"/>
          </a:p>
        </p:txBody>
      </p:sp>
      <p:sp>
        <p:nvSpPr>
          <p:cNvPr id="9" name="TextBox 8"/>
          <p:cNvSpPr txBox="1"/>
          <p:nvPr/>
        </p:nvSpPr>
        <p:spPr>
          <a:xfrm>
            <a:off x="1010211" y="2543068"/>
            <a:ext cx="763776" cy="369332"/>
          </a:xfrm>
          <a:prstGeom prst="rect">
            <a:avLst/>
          </a:prstGeom>
          <a:noFill/>
        </p:spPr>
        <p:txBody>
          <a:bodyPr wrap="none" rtlCol="0">
            <a:spAutoFit/>
          </a:bodyPr>
          <a:lstStyle/>
          <a:p>
            <a:r>
              <a:rPr lang="en-US" dirty="0" smtClean="0"/>
              <a:t>P(x=k)</a:t>
            </a:r>
            <a:endParaRPr lang="en-US" dirty="0"/>
          </a:p>
        </p:txBody>
      </p:sp>
      <p:pic>
        <p:nvPicPr>
          <p:cNvPr id="10" name="Picture 9" descr="Screen Shot 2017-01-16 at 3.55.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988" y="1936354"/>
            <a:ext cx="4250583" cy="4034452"/>
          </a:xfrm>
          <a:prstGeom prst="rect">
            <a:avLst/>
          </a:prstGeom>
        </p:spPr>
      </p:pic>
    </p:spTree>
    <p:extLst>
      <p:ext uri="{BB962C8B-B14F-4D97-AF65-F5344CB8AC3E}">
        <p14:creationId xmlns:p14="http://schemas.microsoft.com/office/powerpoint/2010/main" val="16763900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415" y="289237"/>
            <a:ext cx="8447753" cy="1143000"/>
          </a:xfrm>
        </p:spPr>
        <p:txBody>
          <a:bodyPr>
            <a:normAutofit fontScale="90000"/>
          </a:bodyPr>
          <a:lstStyle/>
          <a:p>
            <a:r>
              <a:rPr lang="en-US" dirty="0" smtClean="0"/>
              <a:t>Greater Depth = More Statistical </a:t>
            </a:r>
            <a:r>
              <a:rPr lang="en-US" dirty="0"/>
              <a:t>P</a:t>
            </a:r>
            <a:r>
              <a:rPr lang="en-US" dirty="0" smtClean="0"/>
              <a:t>ower</a:t>
            </a:r>
            <a:endParaRPr lang="en-US" dirty="0"/>
          </a:p>
        </p:txBody>
      </p:sp>
      <p:graphicFrame>
        <p:nvGraphicFramePr>
          <p:cNvPr id="20" name="Table 19"/>
          <p:cNvGraphicFramePr>
            <a:graphicFrameLocks noGrp="1"/>
          </p:cNvGraphicFramePr>
          <p:nvPr>
            <p:extLst>
              <p:ext uri="{D42A27DB-BD31-4B8C-83A1-F6EECF244321}">
                <p14:modId xmlns:p14="http://schemas.microsoft.com/office/powerpoint/2010/main" val="1908415941"/>
              </p:ext>
            </p:extLst>
          </p:nvPr>
        </p:nvGraphicFramePr>
        <p:xfrm>
          <a:off x="983861" y="2608739"/>
          <a:ext cx="7264168" cy="2632394"/>
        </p:xfrm>
        <a:graphic>
          <a:graphicData uri="http://schemas.openxmlformats.org/drawingml/2006/table">
            <a:tbl>
              <a:tblPr firstRow="1" bandRow="1">
                <a:tableStyleId>{5C22544A-7EE6-4342-B048-85BDC9FD1C3A}</a:tableStyleId>
              </a:tblPr>
              <a:tblGrid>
                <a:gridCol w="1816042"/>
                <a:gridCol w="1816042"/>
                <a:gridCol w="1816042"/>
                <a:gridCol w="1816042"/>
              </a:tblGrid>
              <a:tr h="1187546">
                <a:tc>
                  <a:txBody>
                    <a:bodyPr/>
                    <a:lstStyle/>
                    <a:p>
                      <a:r>
                        <a:rPr lang="en-US" dirty="0" smtClean="0"/>
                        <a:t>Reads per sample</a:t>
                      </a:r>
                      <a:endParaRPr lang="en-US" dirty="0"/>
                    </a:p>
                  </a:txBody>
                  <a:tcPr/>
                </a:tc>
                <a:tc>
                  <a:txBody>
                    <a:bodyPr/>
                    <a:lstStyle/>
                    <a:p>
                      <a:r>
                        <a:rPr lang="en-US" dirty="0" smtClean="0"/>
                        <a:t>Sample A</a:t>
                      </a:r>
                    </a:p>
                    <a:p>
                      <a:r>
                        <a:rPr lang="en-US" dirty="0" smtClean="0"/>
                        <a:t>Number of reads</a:t>
                      </a:r>
                      <a:endParaRPr lang="en-US" dirty="0"/>
                    </a:p>
                  </a:txBody>
                  <a:tcPr/>
                </a:tc>
                <a:tc>
                  <a:txBody>
                    <a:bodyPr/>
                    <a:lstStyle/>
                    <a:p>
                      <a:r>
                        <a:rPr lang="en-US" dirty="0" smtClean="0"/>
                        <a:t>Sample B</a:t>
                      </a:r>
                    </a:p>
                    <a:p>
                      <a:r>
                        <a:rPr lang="en-US" dirty="0" smtClean="0"/>
                        <a:t>Number of reads</a:t>
                      </a:r>
                      <a:endParaRPr lang="en-US" dirty="0"/>
                    </a:p>
                  </a:txBody>
                  <a:tcPr/>
                </a:tc>
                <a:tc>
                  <a:txBody>
                    <a:bodyPr/>
                    <a:lstStyle/>
                    <a:p>
                      <a:r>
                        <a:rPr lang="en-US" dirty="0" smtClean="0"/>
                        <a:t>P-value (Fishers Exact</a:t>
                      </a:r>
                      <a:r>
                        <a:rPr lang="en-US" baseline="0" dirty="0" smtClean="0"/>
                        <a:t> Test)</a:t>
                      </a:r>
                      <a:endParaRPr lang="en-US" dirty="0"/>
                    </a:p>
                  </a:txBody>
                  <a:tcPr/>
                </a:tc>
              </a:tr>
              <a:tr h="481616">
                <a:tc>
                  <a:txBody>
                    <a:bodyPr/>
                    <a:lstStyle/>
                    <a:p>
                      <a:r>
                        <a:rPr lang="en-US" dirty="0" smtClean="0"/>
                        <a:t>100,000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r h="481616">
                <a:tc>
                  <a:txBody>
                    <a:bodyPr/>
                    <a:lstStyle/>
                    <a:p>
                      <a:r>
                        <a:rPr lang="en-US" dirty="0" smtClean="0"/>
                        <a:t>1,000,000</a:t>
                      </a:r>
                      <a:endParaRPr lang="en-US" dirty="0"/>
                    </a:p>
                  </a:txBody>
                  <a:tcPr/>
                </a:tc>
                <a:tc>
                  <a:txBody>
                    <a:bodyPr/>
                    <a:lstStyle/>
                    <a:p>
                      <a:r>
                        <a:rPr lang="en-US" dirty="0" smtClean="0"/>
                        <a:t>10</a:t>
                      </a:r>
                      <a:endParaRPr lang="en-US" dirty="0"/>
                    </a:p>
                  </a:txBody>
                  <a:tcPr/>
                </a:tc>
                <a:tc>
                  <a:txBody>
                    <a:bodyPr/>
                    <a:lstStyle/>
                    <a:p>
                      <a:r>
                        <a:rPr lang="en-US" dirty="0" smtClean="0"/>
                        <a:t>20</a:t>
                      </a:r>
                      <a:endParaRPr lang="en-US" dirty="0"/>
                    </a:p>
                  </a:txBody>
                  <a:tcPr/>
                </a:tc>
                <a:tc>
                  <a:txBody>
                    <a:bodyPr/>
                    <a:lstStyle/>
                    <a:p>
                      <a:r>
                        <a:rPr lang="en-US" dirty="0" smtClean="0"/>
                        <a:t>0.099</a:t>
                      </a:r>
                      <a:endParaRPr lang="en-US" dirty="0"/>
                    </a:p>
                  </a:txBody>
                  <a:tcPr/>
                </a:tc>
              </a:tr>
              <a:tr h="481616">
                <a:tc>
                  <a:txBody>
                    <a:bodyPr/>
                    <a:lstStyle/>
                    <a:p>
                      <a:r>
                        <a:rPr lang="en-US" dirty="0" smtClean="0"/>
                        <a:t>10,000,000</a:t>
                      </a:r>
                      <a:endParaRPr lang="en-US" dirty="0"/>
                    </a:p>
                  </a:txBody>
                  <a:tcPr/>
                </a:tc>
                <a:tc>
                  <a:txBody>
                    <a:bodyPr/>
                    <a:lstStyle/>
                    <a:p>
                      <a:r>
                        <a:rPr lang="en-US" dirty="0" smtClean="0"/>
                        <a:t>100</a:t>
                      </a:r>
                      <a:endParaRPr lang="en-US" dirty="0"/>
                    </a:p>
                  </a:txBody>
                  <a:tcPr/>
                </a:tc>
                <a:tc>
                  <a:txBody>
                    <a:bodyPr/>
                    <a:lstStyle/>
                    <a:p>
                      <a:r>
                        <a:rPr lang="en-US" dirty="0" smtClean="0"/>
                        <a:t>200</a:t>
                      </a:r>
                      <a:endParaRPr lang="en-US" dirty="0"/>
                    </a:p>
                  </a:txBody>
                  <a:tcPr/>
                </a:tc>
                <a:tc>
                  <a:txBody>
                    <a:bodyPr/>
                    <a:lstStyle/>
                    <a:p>
                      <a:r>
                        <a:rPr lang="en-US" sz="1800" b="1" kern="1200" dirty="0" smtClean="0">
                          <a:solidFill>
                            <a:srgbClr val="FF0000"/>
                          </a:solidFill>
                          <a:latin typeface="+mn-lt"/>
                          <a:ea typeface="+mn-ea"/>
                          <a:cs typeface="+mn-cs"/>
                        </a:rPr>
                        <a:t>8.0e-09</a:t>
                      </a:r>
                      <a:endParaRPr lang="en-US" b="1" dirty="0">
                        <a:solidFill>
                          <a:srgbClr val="FF0000"/>
                        </a:solidFill>
                      </a:endParaRPr>
                    </a:p>
                  </a:txBody>
                  <a:tcPr/>
                </a:tc>
              </a:tr>
            </a:tbl>
          </a:graphicData>
        </a:graphic>
      </p:graphicFrame>
      <p:sp>
        <p:nvSpPr>
          <p:cNvPr id="21" name="TextBox 20"/>
          <p:cNvSpPr txBox="1"/>
          <p:nvPr/>
        </p:nvSpPr>
        <p:spPr>
          <a:xfrm>
            <a:off x="799738" y="1653508"/>
            <a:ext cx="7330803" cy="400110"/>
          </a:xfrm>
          <a:prstGeom prst="rect">
            <a:avLst/>
          </a:prstGeom>
          <a:noFill/>
        </p:spPr>
        <p:txBody>
          <a:bodyPr wrap="none" rtlCol="0">
            <a:spAutoFit/>
          </a:bodyPr>
          <a:lstStyle/>
          <a:p>
            <a:r>
              <a:rPr lang="en-US" sz="2000" dirty="0" smtClean="0"/>
              <a:t>Example:  Single gene, reads sampled at different sequencing depths</a:t>
            </a:r>
            <a:endParaRPr lang="en-US" sz="2000" dirty="0"/>
          </a:p>
        </p:txBody>
      </p:sp>
    </p:spTree>
    <p:extLst>
      <p:ext uri="{BB962C8B-B14F-4D97-AF65-F5344CB8AC3E}">
        <p14:creationId xmlns:p14="http://schemas.microsoft.com/office/powerpoint/2010/main" val="388781665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for DE analysis with RNA-Seq</a:t>
            </a:r>
            <a:endParaRPr lang="en-US" dirty="0"/>
          </a:p>
        </p:txBody>
      </p:sp>
      <p:sp>
        <p:nvSpPr>
          <p:cNvPr id="4" name="TextBox 3"/>
          <p:cNvSpPr txBox="1"/>
          <p:nvPr/>
        </p:nvSpPr>
        <p:spPr>
          <a:xfrm>
            <a:off x="341385" y="5961227"/>
            <a:ext cx="5392372" cy="369332"/>
          </a:xfrm>
          <a:prstGeom prst="rect">
            <a:avLst/>
          </a:prstGeom>
          <a:noFill/>
        </p:spPr>
        <p:txBody>
          <a:bodyPr wrap="none" rtlCol="0">
            <a:spAutoFit/>
          </a:bodyPr>
          <a:lstStyle/>
          <a:p>
            <a:r>
              <a:rPr lang="en-US" dirty="0" smtClean="0"/>
              <a:t>See: </a:t>
            </a:r>
            <a:r>
              <a:rPr lang="en-US" dirty="0" smtClean="0">
                <a:hlinkClick r:id="rId3"/>
              </a:rPr>
              <a:t>http://</a:t>
            </a:r>
            <a:r>
              <a:rPr lang="en-US" dirty="0" err="1" smtClean="0">
                <a:hlinkClick r:id="rId3"/>
              </a:rPr>
              <a:t>www.biomedcentral.com</a:t>
            </a:r>
            <a:r>
              <a:rPr lang="en-US" dirty="0" smtClean="0">
                <a:hlinkClick r:id="rId3"/>
              </a:rPr>
              <a:t>/1471-2105/14/91</a:t>
            </a:r>
            <a:endParaRPr lang="en-US" dirty="0"/>
          </a:p>
        </p:txBody>
      </p:sp>
      <p:pic>
        <p:nvPicPr>
          <p:cNvPr id="5" name="Picture 4"/>
          <p:cNvPicPr>
            <a:picLocks noChangeAspect="1"/>
          </p:cNvPicPr>
          <p:nvPr/>
        </p:nvPicPr>
        <p:blipFill>
          <a:blip r:embed="rId4"/>
          <a:stretch>
            <a:fillRect/>
          </a:stretch>
        </p:blipFill>
        <p:spPr>
          <a:xfrm>
            <a:off x="861654" y="3591234"/>
            <a:ext cx="3302000" cy="990600"/>
          </a:xfrm>
          <a:prstGeom prst="rect">
            <a:avLst/>
          </a:prstGeom>
        </p:spPr>
      </p:pic>
      <p:pic>
        <p:nvPicPr>
          <p:cNvPr id="6" name="Picture 5"/>
          <p:cNvPicPr>
            <a:picLocks noChangeAspect="1"/>
          </p:cNvPicPr>
          <p:nvPr/>
        </p:nvPicPr>
        <p:blipFill>
          <a:blip r:embed="rId5"/>
          <a:stretch>
            <a:fillRect/>
          </a:stretch>
        </p:blipFill>
        <p:spPr>
          <a:xfrm>
            <a:off x="1098040" y="2374617"/>
            <a:ext cx="1270000" cy="965200"/>
          </a:xfrm>
          <a:prstGeom prst="rect">
            <a:avLst/>
          </a:prstGeom>
        </p:spPr>
      </p:pic>
      <p:sp>
        <p:nvSpPr>
          <p:cNvPr id="7" name="TextBox 6"/>
          <p:cNvSpPr txBox="1"/>
          <p:nvPr/>
        </p:nvSpPr>
        <p:spPr>
          <a:xfrm>
            <a:off x="4872851" y="1816323"/>
            <a:ext cx="1954005" cy="3046988"/>
          </a:xfrm>
          <a:prstGeom prst="rect">
            <a:avLst/>
          </a:prstGeom>
          <a:noFill/>
        </p:spPr>
        <p:txBody>
          <a:bodyPr wrap="none" rtlCol="0">
            <a:spAutoFit/>
          </a:bodyPr>
          <a:lstStyle/>
          <a:p>
            <a:r>
              <a:rPr lang="en-US" sz="2400" b="1" dirty="0" err="1"/>
              <a:t>edgeR</a:t>
            </a:r>
            <a:endParaRPr lang="en-US" sz="2400" b="1" dirty="0"/>
          </a:p>
          <a:p>
            <a:r>
              <a:rPr lang="en-US" sz="2400" dirty="0" err="1" smtClean="0"/>
              <a:t>ShrinkSeq</a:t>
            </a:r>
            <a:r>
              <a:rPr lang="en-US" sz="2400" dirty="0" smtClean="0"/>
              <a:t/>
            </a:r>
            <a:br>
              <a:rPr lang="en-US" sz="2400" dirty="0" smtClean="0"/>
            </a:br>
            <a:r>
              <a:rPr lang="en-US" sz="2400" dirty="0" err="1" smtClean="0"/>
              <a:t>DESeq</a:t>
            </a:r>
            <a:endParaRPr lang="en-US" sz="2400" dirty="0" smtClean="0"/>
          </a:p>
          <a:p>
            <a:r>
              <a:rPr lang="en-US" sz="2400" dirty="0" err="1" smtClean="0"/>
              <a:t>baySeq</a:t>
            </a:r>
            <a:endParaRPr lang="en-US" sz="2400" dirty="0" smtClean="0"/>
          </a:p>
          <a:p>
            <a:r>
              <a:rPr lang="en-US" sz="2400" dirty="0" err="1" smtClean="0"/>
              <a:t>Vsf</a:t>
            </a:r>
            <a:endParaRPr lang="en-US" sz="2400" dirty="0" smtClean="0"/>
          </a:p>
          <a:p>
            <a:r>
              <a:rPr lang="en-US" sz="2400" b="1" dirty="0" err="1" smtClean="0"/>
              <a:t>Limma</a:t>
            </a:r>
            <a:r>
              <a:rPr lang="en-US" sz="2400" b="1" dirty="0" smtClean="0"/>
              <a:t>/</a:t>
            </a:r>
            <a:r>
              <a:rPr lang="en-US" sz="2400" b="1" dirty="0" err="1" smtClean="0"/>
              <a:t>Voom</a:t>
            </a:r>
            <a:endParaRPr lang="en-US" sz="2400" b="1" dirty="0" smtClean="0"/>
          </a:p>
          <a:p>
            <a:r>
              <a:rPr lang="en-US" sz="2400" i="1" dirty="0" err="1" smtClean="0"/>
              <a:t>mmdiff</a:t>
            </a:r>
            <a:endParaRPr lang="en-US" sz="2400" i="1" dirty="0" smtClean="0"/>
          </a:p>
          <a:p>
            <a:r>
              <a:rPr lang="en-US" sz="2400" i="1" dirty="0" err="1"/>
              <a:t>c</a:t>
            </a:r>
            <a:r>
              <a:rPr lang="en-US" sz="2400" i="1" dirty="0" err="1" smtClean="0"/>
              <a:t>uffdiff</a:t>
            </a:r>
            <a:endParaRPr lang="en-US" sz="2400" i="1" dirty="0" smtClean="0"/>
          </a:p>
        </p:txBody>
      </p:sp>
      <p:sp>
        <p:nvSpPr>
          <p:cNvPr id="3" name="TextBox 2"/>
          <p:cNvSpPr txBox="1"/>
          <p:nvPr/>
        </p:nvSpPr>
        <p:spPr>
          <a:xfrm>
            <a:off x="6962694" y="1790933"/>
            <a:ext cx="1202523" cy="2677656"/>
          </a:xfrm>
          <a:prstGeom prst="rect">
            <a:avLst/>
          </a:prstGeom>
          <a:noFill/>
        </p:spPr>
        <p:txBody>
          <a:bodyPr wrap="none" rtlCol="0">
            <a:spAutoFit/>
          </a:bodyPr>
          <a:lstStyle/>
          <a:p>
            <a:r>
              <a:rPr lang="en-US" sz="2400" b="1" dirty="0" smtClean="0"/>
              <a:t>ROTS</a:t>
            </a:r>
          </a:p>
          <a:p>
            <a:r>
              <a:rPr lang="en-US" sz="2400" dirty="0"/>
              <a:t>TSPM</a:t>
            </a:r>
          </a:p>
          <a:p>
            <a:r>
              <a:rPr lang="en-US" sz="2400" b="1" dirty="0"/>
              <a:t>DESeq2</a:t>
            </a:r>
          </a:p>
          <a:p>
            <a:r>
              <a:rPr lang="en-US" sz="2400" dirty="0" err="1"/>
              <a:t>EBSeq</a:t>
            </a:r>
            <a:endParaRPr lang="en-US" sz="2400" dirty="0"/>
          </a:p>
          <a:p>
            <a:r>
              <a:rPr lang="en-US" sz="2400" dirty="0" err="1" smtClean="0"/>
              <a:t>NBPSeq</a:t>
            </a:r>
            <a:endParaRPr lang="en-US" sz="2400" dirty="0" smtClean="0"/>
          </a:p>
          <a:p>
            <a:r>
              <a:rPr lang="en-US" sz="2400" dirty="0" err="1" smtClean="0"/>
              <a:t>SAMseq</a:t>
            </a:r>
            <a:endParaRPr lang="en-US" sz="2400" dirty="0" smtClean="0"/>
          </a:p>
          <a:p>
            <a:r>
              <a:rPr lang="en-US" sz="2400" dirty="0" err="1" smtClean="0"/>
              <a:t>NoiSeq</a:t>
            </a:r>
            <a:endParaRPr lang="en-US" sz="2400" dirty="0"/>
          </a:p>
        </p:txBody>
      </p:sp>
      <p:sp>
        <p:nvSpPr>
          <p:cNvPr id="9" name="TextBox 8"/>
          <p:cNvSpPr txBox="1"/>
          <p:nvPr/>
        </p:nvSpPr>
        <p:spPr>
          <a:xfrm>
            <a:off x="4955848" y="5122911"/>
            <a:ext cx="3205550" cy="646331"/>
          </a:xfrm>
          <a:prstGeom prst="rect">
            <a:avLst/>
          </a:prstGeom>
          <a:noFill/>
        </p:spPr>
        <p:txBody>
          <a:bodyPr wrap="none" rtlCol="0">
            <a:spAutoFit/>
          </a:bodyPr>
          <a:lstStyle/>
          <a:p>
            <a:pPr algn="ctr"/>
            <a:r>
              <a:rPr lang="en-US" i="1" dirty="0" smtClean="0"/>
              <a:t>(italicized not in R/</a:t>
            </a:r>
            <a:r>
              <a:rPr lang="en-US" i="1" dirty="0" err="1" smtClean="0"/>
              <a:t>Bioconductor</a:t>
            </a:r>
            <a:r>
              <a:rPr lang="en-US" i="1" dirty="0" smtClean="0"/>
              <a:t> </a:t>
            </a:r>
          </a:p>
          <a:p>
            <a:pPr algn="ctr"/>
            <a:r>
              <a:rPr lang="en-US" i="1" dirty="0" smtClean="0"/>
              <a:t>but stand-alone)</a:t>
            </a:r>
            <a:endParaRPr lang="en-US" i="1" dirty="0"/>
          </a:p>
        </p:txBody>
      </p:sp>
      <p:sp>
        <p:nvSpPr>
          <p:cNvPr id="8" name="TextBox 7"/>
          <p:cNvSpPr txBox="1"/>
          <p:nvPr/>
        </p:nvSpPr>
        <p:spPr>
          <a:xfrm>
            <a:off x="332442" y="6443314"/>
            <a:ext cx="2713791" cy="369332"/>
          </a:xfrm>
          <a:prstGeom prst="rect">
            <a:avLst/>
          </a:prstGeom>
          <a:noFill/>
        </p:spPr>
        <p:txBody>
          <a:bodyPr wrap="none" rtlCol="0">
            <a:spAutoFit/>
          </a:bodyPr>
          <a:lstStyle/>
          <a:p>
            <a:r>
              <a:rPr lang="en-US" dirty="0" err="1" smtClean="0"/>
              <a:t>Soneson</a:t>
            </a:r>
            <a:r>
              <a:rPr lang="en-US" dirty="0" smtClean="0"/>
              <a:t> &amp; </a:t>
            </a:r>
            <a:r>
              <a:rPr lang="en-US" dirty="0" err="1" smtClean="0"/>
              <a:t>Delorenzi</a:t>
            </a:r>
            <a:r>
              <a:rPr lang="en-US" dirty="0" smtClean="0"/>
              <a:t>, 2013</a:t>
            </a:r>
            <a:endParaRPr lang="en-US" dirty="0"/>
          </a:p>
        </p:txBody>
      </p:sp>
      <p:sp>
        <p:nvSpPr>
          <p:cNvPr id="10" name="TextBox 9"/>
          <p:cNvSpPr txBox="1"/>
          <p:nvPr/>
        </p:nvSpPr>
        <p:spPr>
          <a:xfrm>
            <a:off x="280905" y="6209615"/>
            <a:ext cx="7481360" cy="369332"/>
          </a:xfrm>
          <a:prstGeom prst="rect">
            <a:avLst/>
          </a:prstGeom>
          <a:noFill/>
        </p:spPr>
        <p:txBody>
          <a:bodyPr wrap="none" rtlCol="0">
            <a:spAutoFit/>
          </a:bodyPr>
          <a:lstStyle/>
          <a:p>
            <a:r>
              <a:rPr lang="en-US" dirty="0"/>
              <a:t> A comparison of methods for differential expression analysis of RNA-</a:t>
            </a:r>
            <a:r>
              <a:rPr lang="en-US" dirty="0" err="1"/>
              <a:t>seq</a:t>
            </a:r>
            <a:r>
              <a:rPr lang="en-US" dirty="0"/>
              <a:t> data</a:t>
            </a:r>
          </a:p>
        </p:txBody>
      </p:sp>
    </p:spTree>
    <p:extLst>
      <p:ext uri="{BB962C8B-B14F-4D97-AF65-F5344CB8AC3E}">
        <p14:creationId xmlns:p14="http://schemas.microsoft.com/office/powerpoint/2010/main" val="128374451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621" y="274638"/>
            <a:ext cx="8229600" cy="1143000"/>
          </a:xfrm>
        </p:spPr>
        <p:txBody>
          <a:bodyPr/>
          <a:lstStyle/>
          <a:p>
            <a:r>
              <a:rPr lang="en-US" dirty="0" smtClean="0"/>
              <a:t>Typical output from DE analysis</a:t>
            </a:r>
            <a:endParaRPr lang="en-US" dirty="0"/>
          </a:p>
        </p:txBody>
      </p:sp>
      <p:sp>
        <p:nvSpPr>
          <p:cNvPr id="4" name="TextBox 3"/>
          <p:cNvSpPr txBox="1"/>
          <p:nvPr/>
        </p:nvSpPr>
        <p:spPr>
          <a:xfrm>
            <a:off x="183318" y="1600452"/>
            <a:ext cx="8649899" cy="3631763"/>
          </a:xfrm>
          <a:prstGeom prst="rect">
            <a:avLst/>
          </a:prstGeom>
          <a:noFill/>
        </p:spPr>
        <p:txBody>
          <a:bodyPr wrap="none" rtlCol="0">
            <a:spAutoFit/>
          </a:bodyPr>
          <a:lstStyle/>
          <a:p>
            <a:r>
              <a:rPr lang="fi-FI" sz="1000" b="1" dirty="0" smtClean="0">
                <a:latin typeface="Courier New"/>
                <a:cs typeface="Courier New"/>
              </a:rPr>
              <a:t>                          </a:t>
            </a:r>
            <a:r>
              <a:rPr lang="fi-FI" sz="1000" b="1" dirty="0" err="1" smtClean="0">
                <a:latin typeface="Courier New"/>
                <a:cs typeface="Courier New"/>
              </a:rPr>
              <a:t>logFC</a:t>
            </a:r>
            <a:r>
              <a:rPr lang="fi-FI" sz="1000" b="1" dirty="0" smtClean="0">
                <a:latin typeface="Courier New"/>
                <a:cs typeface="Courier New"/>
              </a:rPr>
              <a:t>                    </a:t>
            </a:r>
            <a:r>
              <a:rPr lang="fi-FI" sz="1000" b="1" dirty="0" err="1">
                <a:latin typeface="Courier New"/>
                <a:cs typeface="Courier New"/>
              </a:rPr>
              <a:t>logCPM</a:t>
            </a:r>
            <a:r>
              <a:rPr lang="fi-FI" sz="1000" b="1" dirty="0">
                <a:latin typeface="Courier New"/>
                <a:cs typeface="Courier New"/>
              </a:rPr>
              <a:t>                </a:t>
            </a:r>
            <a:r>
              <a:rPr lang="fi-FI" sz="1000" b="1" dirty="0" err="1">
                <a:latin typeface="Courier New"/>
                <a:cs typeface="Courier New"/>
              </a:rPr>
              <a:t>PValue</a:t>
            </a:r>
            <a:r>
              <a:rPr lang="fi-FI" sz="1000" b="1" dirty="0">
                <a:latin typeface="Courier New"/>
                <a:cs typeface="Courier New"/>
              </a:rPr>
              <a:t>             FDR</a:t>
            </a:r>
          </a:p>
          <a:p>
            <a:r>
              <a:rPr lang="fi-FI" sz="1000" dirty="0">
                <a:latin typeface="Courier New"/>
                <a:cs typeface="Courier New"/>
              </a:rPr>
              <a:t>TRINITY_DN876_c0_g1_i1   -7.15049572793027     10.6197708379285   0                      0</a:t>
            </a:r>
          </a:p>
          <a:p>
            <a:r>
              <a:rPr lang="fi-FI" sz="1000" dirty="0">
                <a:latin typeface="Courier New"/>
                <a:cs typeface="Courier New"/>
              </a:rPr>
              <a:t>TRINITY_DN6470_c0_g1_i1  -7.26777912190146     7.03987604865422   1.687485656951e-287    6.46813252309319e-284</a:t>
            </a:r>
          </a:p>
          <a:p>
            <a:r>
              <a:rPr lang="fi-FI" sz="1000" dirty="0">
                <a:latin typeface="Courier New"/>
                <a:cs typeface="Courier New"/>
              </a:rPr>
              <a:t>TRINITY_DN5186_c0_g1_i1  -7.85623682454322     9.18570464327063   1.17049180235068e-278  2.99099671894011e-275</a:t>
            </a:r>
          </a:p>
          <a:p>
            <a:r>
              <a:rPr lang="fi-FI" sz="1000" dirty="0">
                <a:latin typeface="Courier New"/>
                <a:cs typeface="Courier New"/>
              </a:rPr>
              <a:t>TRINITY_DN768_c0_g1_i1   7.72884741150304      9.7514619195169    4.32504881419265e-272  8.28895605240022e-269</a:t>
            </a:r>
          </a:p>
          <a:p>
            <a:r>
              <a:rPr lang="fi-FI" sz="1000" dirty="0">
                <a:latin typeface="Courier New"/>
                <a:cs typeface="Courier New"/>
              </a:rPr>
              <a:t>TRINITY_DN70_c0_g1_i1    -12.7646078189688     7.86482982471445   3.92853491279431e-253  6.02322972829624e-250</a:t>
            </a:r>
          </a:p>
          <a:p>
            <a:r>
              <a:rPr lang="fi-FI" sz="1000" dirty="0">
                <a:latin typeface="Courier New"/>
                <a:cs typeface="Courier New"/>
              </a:rPr>
              <a:t>TRINITY_DN1587_c0_g1_i1  -5.89392061881667     9.07366563894607   6.32919557933429e-243  8.08660221852944e-240</a:t>
            </a:r>
          </a:p>
          <a:p>
            <a:r>
              <a:rPr lang="fi-FI" sz="1000" dirty="0">
                <a:latin typeface="Courier New"/>
                <a:cs typeface="Courier New"/>
              </a:rPr>
              <a:t>TRINITY_DN3236_c0_g1_i1  -7.27029815068473     8.02209568234202   3.64955175271959e-235  3.99678053376405e-232</a:t>
            </a:r>
          </a:p>
          <a:p>
            <a:r>
              <a:rPr lang="fi-FI" sz="1000" dirty="0">
                <a:latin typeface="Courier New"/>
                <a:cs typeface="Courier New"/>
              </a:rPr>
              <a:t>TRINITY_DN4631_c0_g1_i1  -7.45310693639574     6.91664918183241   4.30540921272851e-229  4.1256583780971e-226</a:t>
            </a:r>
          </a:p>
          <a:p>
            <a:r>
              <a:rPr lang="fi-FI" sz="1000" dirty="0">
                <a:latin typeface="Courier New"/>
                <a:cs typeface="Courier New"/>
              </a:rPr>
              <a:t>TRINITY_DN5082_c0_g5_i1  -5.33154406167545     10.6977538760467   2.74243356676259e-225  2.33594396920022e-222</a:t>
            </a:r>
          </a:p>
          <a:p>
            <a:r>
              <a:rPr lang="fi-FI" sz="1000" dirty="0">
                <a:latin typeface="Courier New"/>
                <a:cs typeface="Courier New"/>
              </a:rPr>
              <a:t>TRINITY_DN1789_c0_g3_i1  10.2032564835076      7.32607652700285   1.44273728647186e-213  1.10600240380933e-210</a:t>
            </a:r>
          </a:p>
          <a:p>
            <a:r>
              <a:rPr lang="fi-FI" sz="1000" dirty="0">
                <a:latin typeface="Courier New"/>
                <a:cs typeface="Courier New"/>
              </a:rPr>
              <a:t>TRINITY_DN4204_c0_g1_i1  4.81030233739325      9.88844409410644   9.27180216086162e-205  6.46160321501501e-202</a:t>
            </a:r>
          </a:p>
          <a:p>
            <a:r>
              <a:rPr lang="fi-FI" sz="1000" dirty="0">
                <a:latin typeface="Courier New"/>
                <a:cs typeface="Courier New"/>
              </a:rPr>
              <a:t>TRINITY_DN799_c0_g1_i1   -4.22044475626154     6.9937398638711    1.24746518421083e-197  7.96922341846683e-195</a:t>
            </a:r>
          </a:p>
          <a:p>
            <a:r>
              <a:rPr lang="fi-FI" sz="1000" dirty="0">
                <a:latin typeface="Courier New"/>
                <a:cs typeface="Courier New"/>
              </a:rPr>
              <a:t>TRINITY_DN196_c0_g2_i1   4.60597918494257      9.86878463857276   1.9819997623131e-192   1.16877001368402e-189</a:t>
            </a:r>
          </a:p>
          <a:p>
            <a:r>
              <a:rPr lang="fi-FI" sz="1000" dirty="0">
                <a:latin typeface="Courier New"/>
                <a:cs typeface="Courier New"/>
              </a:rPr>
              <a:t>TRINITY_DN5041_c0_g1_i1  -4.27126549355785     9.70894399883      1.8930437900069e-185   1.03657669244235e-182</a:t>
            </a:r>
          </a:p>
          <a:p>
            <a:r>
              <a:rPr lang="fi-FI" sz="1000" dirty="0">
                <a:latin typeface="Courier New"/>
                <a:cs typeface="Courier New"/>
              </a:rPr>
              <a:t>TRINITY_DN1619_c0_g1_i1  -4.47156415953777     9.22535948721718   1.76766063029526e-181  9.03392426122899e-179</a:t>
            </a:r>
          </a:p>
          <a:p>
            <a:r>
              <a:rPr lang="fi-FI" sz="1000" dirty="0">
                <a:latin typeface="Courier New"/>
                <a:cs typeface="Courier New"/>
              </a:rPr>
              <a:t>TRINITY_DN899_c0_g1_i1   -4.90914328409143     7.93768691394594   1.11054513767547e-180  5.32089939088761e-178</a:t>
            </a:r>
          </a:p>
          <a:p>
            <a:r>
              <a:rPr lang="fi-FI" sz="1000" dirty="0">
                <a:latin typeface="Courier New"/>
                <a:cs typeface="Courier New"/>
              </a:rPr>
              <a:t>TRINITY_DN324_c0_g2_i1   4.87160837667488      6.84850312231775   2.20092562166991e-179  9.92487989160089e-177</a:t>
            </a:r>
          </a:p>
          <a:p>
            <a:r>
              <a:rPr lang="fi-FI" sz="1000" dirty="0">
                <a:latin typeface="Courier New"/>
                <a:cs typeface="Courier New"/>
              </a:rPr>
              <a:t>TRINITY_DN3241_c0_g1_i1  -4.77760618069256     7.94111259715689   1.60585457735621e-173  6.83915621667372e-171</a:t>
            </a:r>
          </a:p>
          <a:p>
            <a:r>
              <a:rPr lang="fi-FI" sz="1000" dirty="0">
                <a:latin typeface="Courier New"/>
                <a:cs typeface="Courier New"/>
              </a:rPr>
              <a:t>TRINITY_DN4379_c0_g1_i1  3.85133572453294      7.23712813663389   3.48140532848425e-164  1.4046554341137e-161</a:t>
            </a:r>
          </a:p>
          <a:p>
            <a:r>
              <a:rPr lang="fi-FI" sz="1000" dirty="0">
                <a:latin typeface="Courier New"/>
                <a:cs typeface="Courier New"/>
              </a:rPr>
              <a:t>TRINITY_DN1919_c0_g1_i1  4.05998814332136      6.95937301668582   1.8588621194715e-161   7.12501850393425e-159</a:t>
            </a:r>
          </a:p>
          <a:p>
            <a:r>
              <a:rPr lang="fi-FI" sz="1000" dirty="0">
                <a:latin typeface="Courier New"/>
                <a:cs typeface="Courier New"/>
              </a:rPr>
              <a:t>TRINITY_DN2504_c0_g1_i1  -6.92417817059644     6.20370039359785   2.42022459856956e-160  8.83497227268296e-</a:t>
            </a:r>
            <a:r>
              <a:rPr lang="fi-FI" sz="1000" dirty="0" smtClean="0">
                <a:latin typeface="Courier New"/>
                <a:cs typeface="Courier New"/>
              </a:rPr>
              <a:t>158</a:t>
            </a:r>
          </a:p>
          <a:p>
            <a:r>
              <a:rPr lang="fi-FI" sz="1000" dirty="0" smtClean="0">
                <a:latin typeface="Courier New"/>
                <a:cs typeface="Courier New"/>
              </a:rPr>
              <a:t>…</a:t>
            </a:r>
            <a:endParaRPr lang="en-US" sz="1000" dirty="0">
              <a:latin typeface="Courier New"/>
              <a:cs typeface="Courier New"/>
            </a:endParaRPr>
          </a:p>
        </p:txBody>
      </p:sp>
      <p:sp>
        <p:nvSpPr>
          <p:cNvPr id="5" name="TextBox 4"/>
          <p:cNvSpPr txBox="1"/>
          <p:nvPr/>
        </p:nvSpPr>
        <p:spPr>
          <a:xfrm>
            <a:off x="1149683" y="5659826"/>
            <a:ext cx="2315696" cy="369332"/>
          </a:xfrm>
          <a:prstGeom prst="rect">
            <a:avLst/>
          </a:prstGeom>
          <a:noFill/>
        </p:spPr>
        <p:txBody>
          <a:bodyPr wrap="none" rtlCol="0">
            <a:spAutoFit/>
          </a:bodyPr>
          <a:lstStyle/>
          <a:p>
            <a:r>
              <a:rPr lang="en-US" dirty="0" smtClean="0"/>
              <a:t>Up vs. Down regulated</a:t>
            </a:r>
            <a:endParaRPr lang="en-US" dirty="0"/>
          </a:p>
        </p:txBody>
      </p:sp>
      <p:sp>
        <p:nvSpPr>
          <p:cNvPr id="6" name="TextBox 5"/>
          <p:cNvSpPr txBox="1"/>
          <p:nvPr/>
        </p:nvSpPr>
        <p:spPr>
          <a:xfrm>
            <a:off x="4010527" y="5654842"/>
            <a:ext cx="2141669" cy="369332"/>
          </a:xfrm>
          <a:prstGeom prst="rect">
            <a:avLst/>
          </a:prstGeom>
          <a:noFill/>
        </p:spPr>
        <p:txBody>
          <a:bodyPr wrap="none" rtlCol="0">
            <a:spAutoFit/>
          </a:bodyPr>
          <a:lstStyle/>
          <a:p>
            <a:r>
              <a:rPr lang="en-US" dirty="0" smtClean="0"/>
              <a:t>Avg. expression level</a:t>
            </a:r>
            <a:endParaRPr lang="en-US" dirty="0"/>
          </a:p>
        </p:txBody>
      </p:sp>
      <p:sp>
        <p:nvSpPr>
          <p:cNvPr id="7" name="TextBox 6"/>
          <p:cNvSpPr txBox="1"/>
          <p:nvPr/>
        </p:nvSpPr>
        <p:spPr>
          <a:xfrm>
            <a:off x="7302521" y="5650882"/>
            <a:ext cx="1290700" cy="369332"/>
          </a:xfrm>
          <a:prstGeom prst="rect">
            <a:avLst/>
          </a:prstGeom>
          <a:noFill/>
        </p:spPr>
        <p:txBody>
          <a:bodyPr wrap="none" rtlCol="0">
            <a:spAutoFit/>
          </a:bodyPr>
          <a:lstStyle/>
          <a:p>
            <a:r>
              <a:rPr lang="en-US" dirty="0" smtClean="0"/>
              <a:t>Significance</a:t>
            </a:r>
            <a:endParaRPr lang="en-US" dirty="0"/>
          </a:p>
        </p:txBody>
      </p:sp>
      <p:cxnSp>
        <p:nvCxnSpPr>
          <p:cNvPr id="9" name="Straight Connector 8"/>
          <p:cNvCxnSpPr>
            <a:stCxn id="5" idx="0"/>
          </p:cNvCxnSpPr>
          <p:nvPr/>
        </p:nvCxnSpPr>
        <p:spPr>
          <a:xfrm flipV="1">
            <a:off x="2307531" y="5232215"/>
            <a:ext cx="432995" cy="427611"/>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0"/>
          </p:cNvCxnSpPr>
          <p:nvPr/>
        </p:nvCxnSpPr>
        <p:spPr>
          <a:xfrm flipH="1" flipV="1">
            <a:off x="4550610" y="5170810"/>
            <a:ext cx="530752"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947871" y="5170810"/>
            <a:ext cx="0"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719847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621" y="-54642"/>
            <a:ext cx="8229600" cy="1143000"/>
          </a:xfrm>
        </p:spPr>
        <p:txBody>
          <a:bodyPr>
            <a:noAutofit/>
          </a:bodyPr>
          <a:lstStyle/>
          <a:p>
            <a:r>
              <a:rPr lang="en-US" sz="3200" dirty="0" err="1" smtClean="0"/>
              <a:t>ProgForBio</a:t>
            </a:r>
            <a:r>
              <a:rPr lang="en-US" sz="3200" dirty="0"/>
              <a:t> </a:t>
            </a:r>
            <a:r>
              <a:rPr lang="en-US" sz="3200" dirty="0" smtClean="0"/>
              <a:t>Exercise 3: Exploring DE Statistics</a:t>
            </a:r>
            <a:endParaRPr lang="en-US" sz="3200" dirty="0"/>
          </a:p>
        </p:txBody>
      </p:sp>
      <p:sp>
        <p:nvSpPr>
          <p:cNvPr id="4" name="TextBox 3"/>
          <p:cNvSpPr txBox="1"/>
          <p:nvPr/>
        </p:nvSpPr>
        <p:spPr>
          <a:xfrm>
            <a:off x="183318" y="910536"/>
            <a:ext cx="8649899" cy="3631763"/>
          </a:xfrm>
          <a:prstGeom prst="rect">
            <a:avLst/>
          </a:prstGeom>
          <a:noFill/>
        </p:spPr>
        <p:txBody>
          <a:bodyPr wrap="none" rtlCol="0">
            <a:spAutoFit/>
          </a:bodyPr>
          <a:lstStyle/>
          <a:p>
            <a:r>
              <a:rPr lang="fi-FI" sz="1000" b="1" dirty="0" smtClean="0">
                <a:latin typeface="Courier New"/>
                <a:cs typeface="Courier New"/>
              </a:rPr>
              <a:t>                          </a:t>
            </a:r>
            <a:r>
              <a:rPr lang="fi-FI" sz="1000" b="1" dirty="0" err="1" smtClean="0">
                <a:latin typeface="Courier New"/>
                <a:cs typeface="Courier New"/>
              </a:rPr>
              <a:t>logFC</a:t>
            </a:r>
            <a:r>
              <a:rPr lang="fi-FI" sz="1000" b="1" dirty="0" smtClean="0">
                <a:latin typeface="Courier New"/>
                <a:cs typeface="Courier New"/>
              </a:rPr>
              <a:t>                    </a:t>
            </a:r>
            <a:r>
              <a:rPr lang="fi-FI" sz="1000" b="1" dirty="0" err="1">
                <a:latin typeface="Courier New"/>
                <a:cs typeface="Courier New"/>
              </a:rPr>
              <a:t>logCPM</a:t>
            </a:r>
            <a:r>
              <a:rPr lang="fi-FI" sz="1000" b="1" dirty="0">
                <a:latin typeface="Courier New"/>
                <a:cs typeface="Courier New"/>
              </a:rPr>
              <a:t>                </a:t>
            </a:r>
            <a:r>
              <a:rPr lang="fi-FI" sz="1000" b="1" dirty="0" err="1">
                <a:latin typeface="Courier New"/>
                <a:cs typeface="Courier New"/>
              </a:rPr>
              <a:t>PValue</a:t>
            </a:r>
            <a:r>
              <a:rPr lang="fi-FI" sz="1000" b="1" dirty="0">
                <a:latin typeface="Courier New"/>
                <a:cs typeface="Courier New"/>
              </a:rPr>
              <a:t>             FDR</a:t>
            </a:r>
          </a:p>
          <a:p>
            <a:r>
              <a:rPr lang="fi-FI" sz="1000" dirty="0">
                <a:latin typeface="Courier New"/>
                <a:cs typeface="Courier New"/>
              </a:rPr>
              <a:t>TRINITY_DN876_c0_g1_i1   -7.15049572793027     10.6197708379285   0                      0</a:t>
            </a:r>
          </a:p>
          <a:p>
            <a:r>
              <a:rPr lang="fi-FI" sz="1000" dirty="0">
                <a:latin typeface="Courier New"/>
                <a:cs typeface="Courier New"/>
              </a:rPr>
              <a:t>TRINITY_DN6470_c0_g1_i1  -7.26777912190146     7.03987604865422   1.687485656951e-287    6.46813252309319e-284</a:t>
            </a:r>
          </a:p>
          <a:p>
            <a:r>
              <a:rPr lang="fi-FI" sz="1000" dirty="0">
                <a:latin typeface="Courier New"/>
                <a:cs typeface="Courier New"/>
              </a:rPr>
              <a:t>TRINITY_DN5186_c0_g1_i1  -7.85623682454322     9.18570464327063   1.17049180235068e-278  2.99099671894011e-275</a:t>
            </a:r>
          </a:p>
          <a:p>
            <a:r>
              <a:rPr lang="fi-FI" sz="1000" dirty="0">
                <a:latin typeface="Courier New"/>
                <a:cs typeface="Courier New"/>
              </a:rPr>
              <a:t>TRINITY_DN768_c0_g1_i1   7.72884741150304      9.7514619195169    4.32504881419265e-272  8.28895605240022e-269</a:t>
            </a:r>
          </a:p>
          <a:p>
            <a:r>
              <a:rPr lang="fi-FI" sz="1000" dirty="0">
                <a:latin typeface="Courier New"/>
                <a:cs typeface="Courier New"/>
              </a:rPr>
              <a:t>TRINITY_DN70_c0_g1_i1    -12.7646078189688     7.86482982471445   3.92853491279431e-253  6.02322972829624e-250</a:t>
            </a:r>
          </a:p>
          <a:p>
            <a:r>
              <a:rPr lang="fi-FI" sz="1000" dirty="0">
                <a:latin typeface="Courier New"/>
                <a:cs typeface="Courier New"/>
              </a:rPr>
              <a:t>TRINITY_DN1587_c0_g1_i1  -5.89392061881667     9.07366563894607   6.32919557933429e-243  8.08660221852944e-240</a:t>
            </a:r>
          </a:p>
          <a:p>
            <a:r>
              <a:rPr lang="fi-FI" sz="1000" dirty="0">
                <a:latin typeface="Courier New"/>
                <a:cs typeface="Courier New"/>
              </a:rPr>
              <a:t>TRINITY_DN3236_c0_g1_i1  -7.27029815068473     8.02209568234202   3.64955175271959e-235  3.99678053376405e-232</a:t>
            </a:r>
          </a:p>
          <a:p>
            <a:r>
              <a:rPr lang="fi-FI" sz="1000" dirty="0">
                <a:latin typeface="Courier New"/>
                <a:cs typeface="Courier New"/>
              </a:rPr>
              <a:t>TRINITY_DN4631_c0_g1_i1  -7.45310693639574     6.91664918183241   4.30540921272851e-229  4.1256583780971e-226</a:t>
            </a:r>
          </a:p>
          <a:p>
            <a:r>
              <a:rPr lang="fi-FI" sz="1000" dirty="0">
                <a:latin typeface="Courier New"/>
                <a:cs typeface="Courier New"/>
              </a:rPr>
              <a:t>TRINITY_DN5082_c0_g5_i1  -5.33154406167545     10.6977538760467   2.74243356676259e-225  2.33594396920022e-222</a:t>
            </a:r>
          </a:p>
          <a:p>
            <a:r>
              <a:rPr lang="fi-FI" sz="1000" dirty="0">
                <a:latin typeface="Courier New"/>
                <a:cs typeface="Courier New"/>
              </a:rPr>
              <a:t>TRINITY_DN1789_c0_g3_i1  10.2032564835076      7.32607652700285   1.44273728647186e-213  1.10600240380933e-210</a:t>
            </a:r>
          </a:p>
          <a:p>
            <a:r>
              <a:rPr lang="fi-FI" sz="1000" dirty="0">
                <a:latin typeface="Courier New"/>
                <a:cs typeface="Courier New"/>
              </a:rPr>
              <a:t>TRINITY_DN4204_c0_g1_i1  4.81030233739325      9.88844409410644   9.27180216086162e-205  6.46160321501501e-202</a:t>
            </a:r>
          </a:p>
          <a:p>
            <a:r>
              <a:rPr lang="fi-FI" sz="1000" dirty="0">
                <a:latin typeface="Courier New"/>
                <a:cs typeface="Courier New"/>
              </a:rPr>
              <a:t>TRINITY_DN799_c0_g1_i1   -4.22044475626154     6.9937398638711    1.24746518421083e-197  7.96922341846683e-195</a:t>
            </a:r>
          </a:p>
          <a:p>
            <a:r>
              <a:rPr lang="fi-FI" sz="1000" dirty="0">
                <a:latin typeface="Courier New"/>
                <a:cs typeface="Courier New"/>
              </a:rPr>
              <a:t>TRINITY_DN196_c0_g2_i1   4.60597918494257      9.86878463857276   1.9819997623131e-192   1.16877001368402e-189</a:t>
            </a:r>
          </a:p>
          <a:p>
            <a:r>
              <a:rPr lang="fi-FI" sz="1000" dirty="0">
                <a:latin typeface="Courier New"/>
                <a:cs typeface="Courier New"/>
              </a:rPr>
              <a:t>TRINITY_DN5041_c0_g1_i1  -4.27126549355785     9.70894399883      1.8930437900069e-185   1.03657669244235e-182</a:t>
            </a:r>
          </a:p>
          <a:p>
            <a:r>
              <a:rPr lang="fi-FI" sz="1000" dirty="0">
                <a:latin typeface="Courier New"/>
                <a:cs typeface="Courier New"/>
              </a:rPr>
              <a:t>TRINITY_DN1619_c0_g1_i1  -4.47156415953777     9.22535948721718   1.76766063029526e-181  9.03392426122899e-179</a:t>
            </a:r>
          </a:p>
          <a:p>
            <a:r>
              <a:rPr lang="fi-FI" sz="1000" dirty="0">
                <a:latin typeface="Courier New"/>
                <a:cs typeface="Courier New"/>
              </a:rPr>
              <a:t>TRINITY_DN899_c0_g1_i1   -4.90914328409143     7.93768691394594   1.11054513767547e-180  5.32089939088761e-178</a:t>
            </a:r>
          </a:p>
          <a:p>
            <a:r>
              <a:rPr lang="fi-FI" sz="1000" dirty="0">
                <a:latin typeface="Courier New"/>
                <a:cs typeface="Courier New"/>
              </a:rPr>
              <a:t>TRINITY_DN324_c0_g2_i1   4.87160837667488      6.84850312231775   2.20092562166991e-179  9.92487989160089e-177</a:t>
            </a:r>
          </a:p>
          <a:p>
            <a:r>
              <a:rPr lang="fi-FI" sz="1000" dirty="0">
                <a:latin typeface="Courier New"/>
                <a:cs typeface="Courier New"/>
              </a:rPr>
              <a:t>TRINITY_DN3241_c0_g1_i1  -4.77760618069256     7.94111259715689   1.60585457735621e-173  6.83915621667372e-171</a:t>
            </a:r>
          </a:p>
          <a:p>
            <a:r>
              <a:rPr lang="fi-FI" sz="1000" dirty="0">
                <a:latin typeface="Courier New"/>
                <a:cs typeface="Courier New"/>
              </a:rPr>
              <a:t>TRINITY_DN4379_c0_g1_i1  3.85133572453294      7.23712813663389   3.48140532848425e-164  1.4046554341137e-161</a:t>
            </a:r>
          </a:p>
          <a:p>
            <a:r>
              <a:rPr lang="fi-FI" sz="1000" dirty="0">
                <a:latin typeface="Courier New"/>
                <a:cs typeface="Courier New"/>
              </a:rPr>
              <a:t>TRINITY_DN1919_c0_g1_i1  4.05998814332136      6.95937301668582   1.8588621194715e-161   7.12501850393425e-159</a:t>
            </a:r>
          </a:p>
          <a:p>
            <a:r>
              <a:rPr lang="fi-FI" sz="1000" dirty="0">
                <a:latin typeface="Courier New"/>
                <a:cs typeface="Courier New"/>
              </a:rPr>
              <a:t>TRINITY_DN2504_c0_g1_i1  -6.92417817059644     6.20370039359785   2.42022459856956e-160  8.83497227268296e-</a:t>
            </a:r>
            <a:r>
              <a:rPr lang="fi-FI" sz="1000" dirty="0" smtClean="0">
                <a:latin typeface="Courier New"/>
                <a:cs typeface="Courier New"/>
              </a:rPr>
              <a:t>158</a:t>
            </a:r>
          </a:p>
          <a:p>
            <a:r>
              <a:rPr lang="fi-FI" sz="1000" dirty="0" smtClean="0">
                <a:latin typeface="Courier New"/>
                <a:cs typeface="Courier New"/>
              </a:rPr>
              <a:t>…</a:t>
            </a:r>
            <a:endParaRPr lang="en-US" sz="1000" dirty="0">
              <a:latin typeface="Courier New"/>
              <a:cs typeface="Courier New"/>
            </a:endParaRPr>
          </a:p>
        </p:txBody>
      </p:sp>
      <p:sp>
        <p:nvSpPr>
          <p:cNvPr id="3" name="TextBox 2"/>
          <p:cNvSpPr txBox="1"/>
          <p:nvPr/>
        </p:nvSpPr>
        <p:spPr>
          <a:xfrm>
            <a:off x="877950" y="4849784"/>
            <a:ext cx="7039273" cy="646331"/>
          </a:xfrm>
          <a:prstGeom prst="rect">
            <a:avLst/>
          </a:prstGeom>
          <a:noFill/>
        </p:spPr>
        <p:txBody>
          <a:bodyPr wrap="square" rtlCol="0">
            <a:spAutoFit/>
          </a:bodyPr>
          <a:lstStyle/>
          <a:p>
            <a:r>
              <a:rPr lang="en-US" dirty="0" smtClean="0"/>
              <a:t>Write a program that computes the number of DE transcripts at a range of FDR and </a:t>
            </a:r>
            <a:r>
              <a:rPr lang="en-US" dirty="0" err="1" smtClean="0"/>
              <a:t>logFC</a:t>
            </a:r>
            <a:r>
              <a:rPr lang="en-US" dirty="0" smtClean="0"/>
              <a:t> thresholds.</a:t>
            </a:r>
            <a:endParaRPr lang="en-US" dirty="0"/>
          </a:p>
        </p:txBody>
      </p:sp>
      <p:sp>
        <p:nvSpPr>
          <p:cNvPr id="8" name="TextBox 7"/>
          <p:cNvSpPr txBox="1"/>
          <p:nvPr/>
        </p:nvSpPr>
        <p:spPr>
          <a:xfrm>
            <a:off x="183318" y="5698793"/>
            <a:ext cx="8558753" cy="338554"/>
          </a:xfrm>
          <a:prstGeom prst="rect">
            <a:avLst/>
          </a:prstGeom>
          <a:noFill/>
        </p:spPr>
        <p:txBody>
          <a:bodyPr wrap="none" rtlCol="0">
            <a:spAutoFit/>
          </a:bodyPr>
          <a:lstStyle/>
          <a:p>
            <a:r>
              <a:rPr lang="en-US" sz="1600" dirty="0">
                <a:hlinkClick r:id="rId2"/>
              </a:rPr>
              <a:t>https://</a:t>
            </a:r>
            <a:r>
              <a:rPr lang="en-US" sz="1600" dirty="0" err="1">
                <a:hlinkClick r:id="rId2"/>
              </a:rPr>
              <a:t>github.com</a:t>
            </a:r>
            <a:r>
              <a:rPr lang="en-US" sz="1600" dirty="0">
                <a:hlinkClick r:id="rId2"/>
              </a:rPr>
              <a:t>/</a:t>
            </a:r>
            <a:r>
              <a:rPr lang="en-US" sz="1600" dirty="0" err="1">
                <a:hlinkClick r:id="rId2"/>
              </a:rPr>
              <a:t>trinityrnaseq</a:t>
            </a:r>
            <a:r>
              <a:rPr lang="en-US" sz="1600" dirty="0">
                <a:hlinkClick r:id="rId2"/>
              </a:rPr>
              <a:t>/CSHLProgForBiol2017/tree/master/Exercise_3-filtering_DE_results</a:t>
            </a:r>
            <a:endParaRPr lang="en-US" sz="1600" dirty="0"/>
          </a:p>
        </p:txBody>
      </p:sp>
    </p:spTree>
    <p:extLst>
      <p:ext uri="{BB962C8B-B14F-4D97-AF65-F5344CB8AC3E}">
        <p14:creationId xmlns:p14="http://schemas.microsoft.com/office/powerpoint/2010/main" val="300364939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smtClean="0"/>
              <a:t>Visualization of DE results</a:t>
            </a:r>
            <a:br>
              <a:rPr lang="en-US" dirty="0" smtClean="0"/>
            </a:br>
            <a:r>
              <a:rPr lang="en-US" dirty="0" smtClean="0"/>
              <a:t>and Expression Profiling</a:t>
            </a:r>
            <a:endParaRPr lang="en-US" dirty="0"/>
          </a:p>
        </p:txBody>
      </p:sp>
    </p:spTree>
    <p:extLst>
      <p:ext uri="{BB962C8B-B14F-4D97-AF65-F5344CB8AC3E}">
        <p14:creationId xmlns:p14="http://schemas.microsoft.com/office/powerpoint/2010/main" val="29644437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smtClean="0"/>
              <a:t>Volcano plot</a:t>
            </a:r>
          </a:p>
          <a:p>
            <a:pPr algn="ctr"/>
            <a:r>
              <a:rPr lang="en-US" dirty="0" smtClean="0"/>
              <a:t>( fold change vs. significance)</a:t>
            </a:r>
            <a:endParaRPr lang="en-US" dirty="0"/>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smtClean="0"/>
              <a:t>MA plot</a:t>
            </a:r>
          </a:p>
          <a:p>
            <a:pPr algn="ctr"/>
            <a:r>
              <a:rPr lang="en-US" dirty="0" smtClean="0"/>
              <a:t>(abundance vs. fold change)</a:t>
            </a:r>
            <a:endParaRPr lang="en-US" dirty="0"/>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smtClean="0"/>
              <a:t>Significantly differently expressed transcripts have FDR &lt;= 0.001</a:t>
            </a:r>
          </a:p>
          <a:p>
            <a:pPr algn="ctr"/>
            <a:r>
              <a:rPr lang="en-US" dirty="0" smtClean="0"/>
              <a:t>(shown in red)</a:t>
            </a:r>
            <a:endParaRPr lang="en-US" dirty="0"/>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smtClean="0"/>
              <a:t>Plotting Pairwise Differential Expression Data</a:t>
            </a:r>
            <a:endParaRPr lang="en-US" sz="2800" dirty="0"/>
          </a:p>
        </p:txBody>
      </p:sp>
      <p:sp>
        <p:nvSpPr>
          <p:cNvPr id="2" name="TextBox 1"/>
          <p:cNvSpPr txBox="1"/>
          <p:nvPr/>
        </p:nvSpPr>
        <p:spPr>
          <a:xfrm>
            <a:off x="4917004" y="4169188"/>
            <a:ext cx="3712587"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Average Expression level </a:t>
            </a:r>
            <a:r>
              <a:rPr lang="en-US" sz="1400" dirty="0" smtClean="0"/>
              <a:t>(A of MA)</a:t>
            </a:r>
            <a:endParaRPr lang="en-US" sz="1400" dirty="0"/>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a:t>
            </a:r>
            <a:endParaRPr lang="en-US" dirty="0"/>
          </a:p>
        </p:txBody>
      </p:sp>
      <p:sp>
        <p:nvSpPr>
          <p:cNvPr id="13" name="TextBox 12"/>
          <p:cNvSpPr txBox="1"/>
          <p:nvPr/>
        </p:nvSpPr>
        <p:spPr>
          <a:xfrm rot="16200000">
            <a:off x="3163457" y="2607777"/>
            <a:ext cx="2781581"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 </a:t>
            </a:r>
            <a:r>
              <a:rPr lang="en-US" sz="1400" dirty="0" smtClean="0"/>
              <a:t>(M of MA)</a:t>
            </a:r>
            <a:endParaRPr lang="en-US" sz="1400" dirty="0"/>
          </a:p>
        </p:txBody>
      </p:sp>
      <p:sp>
        <p:nvSpPr>
          <p:cNvPr id="3" name="TextBox 2"/>
          <p:cNvSpPr txBox="1"/>
          <p:nvPr/>
        </p:nvSpPr>
        <p:spPr>
          <a:xfrm rot="16200000">
            <a:off x="170828" y="2683961"/>
            <a:ext cx="1233669" cy="369332"/>
          </a:xfrm>
          <a:prstGeom prst="rect">
            <a:avLst/>
          </a:prstGeom>
          <a:solidFill>
            <a:srgbClr val="FFFFFF"/>
          </a:solidFill>
        </p:spPr>
        <p:txBody>
          <a:bodyPr wrap="none" rtlCol="0">
            <a:spAutoFit/>
          </a:bodyPr>
          <a:lstStyle/>
          <a:p>
            <a:r>
              <a:rPr lang="en-US" dirty="0" smtClean="0"/>
              <a:t>Log</a:t>
            </a:r>
            <a:r>
              <a:rPr lang="en-US" baseline="-25000" dirty="0" smtClean="0"/>
              <a:t>10</a:t>
            </a:r>
            <a:r>
              <a:rPr lang="en-US" dirty="0" smtClean="0"/>
              <a:t> (FDR)</a:t>
            </a:r>
            <a:endParaRPr lang="en-US" dirty="0"/>
          </a:p>
        </p:txBody>
      </p:sp>
    </p:spTree>
    <p:extLst>
      <p:ext uri="{BB962C8B-B14F-4D97-AF65-F5344CB8AC3E}">
        <p14:creationId xmlns:p14="http://schemas.microsoft.com/office/powerpoint/2010/main" val="424972337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14842</TotalTime>
  <Words>7389</Words>
  <Application>Microsoft Macintosh PowerPoint</Application>
  <PresentationFormat>On-screen Show (4:3)</PresentationFormat>
  <Paragraphs>1120</Paragraphs>
  <Slides>104</Slides>
  <Notes>76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06" baseType="lpstr">
      <vt:lpstr>Office Theme</vt:lpstr>
      <vt:lpstr>Equation</vt:lpstr>
      <vt:lpstr>Intro to Transcriptomics Programming for Biologists CSHL 2017</vt:lpstr>
      <vt:lpstr>Transcriptomics Lecture Overview</vt:lpstr>
      <vt:lpstr>PowerPoint Presentation</vt:lpstr>
      <vt:lpstr>RNA-Seq Empowers Many Facets of Biological Investigations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Common Data Formats for RNA-Seq</vt:lpstr>
      <vt:lpstr>Paired-end Sequences</vt:lpstr>
      <vt:lpstr>RNA-Seq Challenge: Transcript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General Approach to  De novo RNA-Seq Assembly Using De Bruijn Graphs</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PowerPoint Presentation</vt:lpstr>
      <vt:lpstr>Inchworm Algorithm</vt:lpstr>
      <vt:lpstr>Inchworm Algorithm</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Thousands of Chrysalis Clusters</vt:lpstr>
      <vt:lpstr>PowerPoint Presentation</vt:lpstr>
      <vt:lpstr>Trinity output: A multi-fasta file</vt:lpstr>
      <vt:lpstr>PowerPoint Presentation</vt:lpstr>
      <vt:lpstr>PowerPoint Presentation</vt:lpstr>
      <vt:lpstr>ProgForBio Exercise 1: Build a program that counts k-mers</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Fast Abundance Estimation Using Pseudo-alignments and Equivalence Classes (Kallisto software, Bray et al., NBT 2016)</vt:lpstr>
      <vt:lpstr>ProgForBio Exercise 2: Build a utility that measures expression by counting aligned reads</vt:lpstr>
      <vt:lpstr>Differential Expression Analysis</vt:lpstr>
      <vt:lpstr>Differential Expression Analysis Involves</vt:lpstr>
      <vt:lpstr>Variation Observed Between Technical Replicates</vt:lpstr>
      <vt:lpstr>Observed RNA-Seq Counts Result from Random Sampling of the Population of Reads</vt:lpstr>
      <vt:lpstr>Example: One gene*not* differentially expressed</vt:lpstr>
      <vt:lpstr>Sequencing Depth Matters</vt:lpstr>
      <vt:lpstr>Greater Depth = More Statistical Power</vt:lpstr>
      <vt:lpstr>Tools for DE analysis with RNA-Seq</vt:lpstr>
      <vt:lpstr>Typical output from DE analysis</vt:lpstr>
      <vt:lpstr>ProgForBio Exercise 3: Exploring DE Statistics</vt:lpstr>
      <vt:lpstr>Visualization of DE results and Expression Profiling</vt:lpstr>
      <vt:lpstr>PowerPoint Presentation</vt:lpstr>
      <vt:lpstr>Comparing Multiple Samples</vt:lpstr>
      <vt:lpstr>Examining Patterns of Expression Across Samples</vt:lpstr>
      <vt:lpstr>Summary of Key Points</vt:lpstr>
      <vt:lpstr>PowerPoint Presentation</vt:lpstr>
      <vt:lpstr>Let’s go write some code!  </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cp:lastModifiedBy>
  <cp:revision>635</cp:revision>
  <cp:lastPrinted>2012-10-25T15:15:08Z</cp:lastPrinted>
  <dcterms:created xsi:type="dcterms:W3CDTF">2012-10-21T21:15:39Z</dcterms:created>
  <dcterms:modified xsi:type="dcterms:W3CDTF">2017-10-27T03:14:59Z</dcterms:modified>
</cp:coreProperties>
</file>